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1"/>
  </p:notesMasterIdLst>
  <p:sldIdLst>
    <p:sldId id="1120" r:id="rId2"/>
    <p:sldId id="1123" r:id="rId3"/>
    <p:sldId id="1064" r:id="rId4"/>
    <p:sldId id="1065" r:id="rId5"/>
    <p:sldId id="1122" r:id="rId6"/>
    <p:sldId id="1133" r:id="rId7"/>
    <p:sldId id="1134" r:id="rId8"/>
    <p:sldId id="1135" r:id="rId9"/>
    <p:sldId id="990" r:id="rId10"/>
    <p:sldId id="1136" r:id="rId11"/>
    <p:sldId id="910" r:id="rId12"/>
    <p:sldId id="1031" r:id="rId13"/>
    <p:sldId id="995" r:id="rId14"/>
    <p:sldId id="994" r:id="rId15"/>
    <p:sldId id="997" r:id="rId16"/>
    <p:sldId id="998" r:id="rId17"/>
    <p:sldId id="999" r:id="rId18"/>
    <p:sldId id="1066" r:id="rId19"/>
    <p:sldId id="1000" r:id="rId20"/>
    <p:sldId id="1067" r:id="rId21"/>
    <p:sldId id="1001" r:id="rId22"/>
    <p:sldId id="1003" r:id="rId23"/>
    <p:sldId id="1005" r:id="rId24"/>
    <p:sldId id="1006" r:id="rId25"/>
    <p:sldId id="1007" r:id="rId26"/>
    <p:sldId id="1008" r:id="rId27"/>
    <p:sldId id="1009" r:id="rId28"/>
    <p:sldId id="1010" r:id="rId29"/>
    <p:sldId id="1068" r:id="rId30"/>
    <p:sldId id="1069" r:id="rId31"/>
    <p:sldId id="1070" r:id="rId32"/>
    <p:sldId id="1071" r:id="rId33"/>
    <p:sldId id="1072" r:id="rId34"/>
    <p:sldId id="1073" r:id="rId35"/>
    <p:sldId id="1074" r:id="rId36"/>
    <p:sldId id="1075" r:id="rId37"/>
    <p:sldId id="1076" r:id="rId38"/>
    <p:sldId id="1077" r:id="rId39"/>
    <p:sldId id="1032" r:id="rId40"/>
    <p:sldId id="1012" r:id="rId41"/>
    <p:sldId id="1078" r:id="rId42"/>
    <p:sldId id="1081" r:id="rId43"/>
    <p:sldId id="1082" r:id="rId44"/>
    <p:sldId id="1083" r:id="rId45"/>
    <p:sldId id="1084" r:id="rId46"/>
    <p:sldId id="1085" r:id="rId47"/>
    <p:sldId id="1086" r:id="rId48"/>
    <p:sldId id="1088" r:id="rId49"/>
    <p:sldId id="1087" r:id="rId50"/>
    <p:sldId id="1089" r:id="rId51"/>
    <p:sldId id="1090" r:id="rId52"/>
    <p:sldId id="1091" r:id="rId53"/>
    <p:sldId id="1112" r:id="rId54"/>
    <p:sldId id="1092" r:id="rId55"/>
    <p:sldId id="1093" r:id="rId56"/>
    <p:sldId id="1094" r:id="rId57"/>
    <p:sldId id="1095" r:id="rId58"/>
    <p:sldId id="1096" r:id="rId59"/>
    <p:sldId id="1097" r:id="rId60"/>
    <p:sldId id="1098" r:id="rId61"/>
    <p:sldId id="1099" r:id="rId62"/>
    <p:sldId id="1113" r:id="rId63"/>
    <p:sldId id="1114" r:id="rId64"/>
    <p:sldId id="1115" r:id="rId65"/>
    <p:sldId id="1116" r:id="rId66"/>
    <p:sldId id="1117" r:id="rId67"/>
    <p:sldId id="1118" r:id="rId68"/>
    <p:sldId id="1079" r:id="rId69"/>
    <p:sldId id="1127" r:id="rId70"/>
    <p:sldId id="1128" r:id="rId71"/>
    <p:sldId id="1129" r:id="rId72"/>
    <p:sldId id="1130" r:id="rId73"/>
    <p:sldId id="1131" r:id="rId74"/>
    <p:sldId id="1132" r:id="rId75"/>
    <p:sldId id="1080" r:id="rId76"/>
    <p:sldId id="1101" r:id="rId77"/>
    <p:sldId id="1124" r:id="rId78"/>
    <p:sldId id="1100" r:id="rId79"/>
    <p:sldId id="1102" r:id="rId80"/>
    <p:sldId id="1103" r:id="rId81"/>
    <p:sldId id="1104" r:id="rId82"/>
    <p:sldId id="1105" r:id="rId83"/>
    <p:sldId id="1106" r:id="rId84"/>
    <p:sldId id="1107" r:id="rId85"/>
    <p:sldId id="1108" r:id="rId86"/>
    <p:sldId id="1109" r:id="rId87"/>
    <p:sldId id="1110" r:id="rId88"/>
    <p:sldId id="1111" r:id="rId89"/>
    <p:sldId id="1119" r:id="rId9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CC"/>
    <a:srgbClr val="FFFFCC"/>
    <a:srgbClr val="DDFFDD"/>
    <a:srgbClr val="FEFDE3"/>
    <a:srgbClr val="FEF2E2"/>
    <a:srgbClr val="FEF5E8"/>
    <a:srgbClr val="FFFFD9"/>
    <a:srgbClr val="0071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126" autoAdjust="0"/>
    <p:restoredTop sz="99864" autoAdjust="0"/>
  </p:normalViewPr>
  <p:slideViewPr>
    <p:cSldViewPr>
      <p:cViewPr varScale="1">
        <p:scale>
          <a:sx n="74" d="100"/>
          <a:sy n="74" d="100"/>
        </p:scale>
        <p:origin x="-56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3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232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98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33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8233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233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2887A082-27F7-4BE7-B14D-4500DEA7BB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10617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1" hangingPunct="1"/>
            <a:fld id="{26B11F5C-2A24-441C-84D1-CBA6ABAE2CEE}" type="slidenum">
              <a:rPr lang="ru-RU" sz="1200"/>
              <a:pPr algn="r" eaLnBrk="1" hangingPunct="1"/>
              <a:t>3</a:t>
            </a:fld>
            <a:endParaRPr lang="ru-RU" sz="1200"/>
          </a:p>
        </p:txBody>
      </p:sp>
      <p:sp>
        <p:nvSpPr>
          <p:cNvPr id="49155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1" hangingPunct="1"/>
            <a:fld id="{08D02208-30CD-48AA-BABB-E2B43943DC72}" type="slidenum">
              <a:rPr lang="ru-RU" sz="1200"/>
              <a:pPr algn="r" eaLnBrk="1" hangingPunct="1"/>
              <a:t>3</a:t>
            </a:fld>
            <a:endParaRPr lang="ru-RU" sz="1200"/>
          </a:p>
        </p:txBody>
      </p:sp>
      <p:sp>
        <p:nvSpPr>
          <p:cNvPr id="491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	</a:t>
            </a:r>
            <a:endParaRPr lang="ru-RU" b="1" smtClean="0"/>
          </a:p>
          <a:p>
            <a:pPr eaLnBrk="1" hangingPunct="1">
              <a:spcBef>
                <a:spcPct val="0"/>
              </a:spcBef>
              <a:buClr>
                <a:srgbClr val="FFFFFF"/>
              </a:buClr>
            </a:pPr>
            <a:r>
              <a:rPr lang="ru-RU" b="1" smtClean="0"/>
              <a:t>	</a:t>
            </a:r>
            <a:r>
              <a:rPr lang="ru-RU" b="1" i="1" smtClean="0"/>
              <a:t>Системно-деятельностный подход </a:t>
            </a:r>
            <a:r>
              <a:rPr lang="ru-RU" i="1" smtClean="0"/>
              <a:t> </a:t>
            </a:r>
            <a:r>
              <a:rPr lang="ru-RU" smtClean="0"/>
              <a:t>служит основой  реализации основной образовательной программы начального общего образования  и предполагает ориентацию на достижение основного результата – развитие личности обучающегося на основе универсальных учебных действий познания и освоения мира, признание  решающей роли содержания образования и способов организации образовательной деятельности и учебного сотрудничества в достижении целей личностного и социального развития обучающихся.</a:t>
            </a:r>
            <a:endParaRPr lang="ru-RU" b="1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27C0EF8-BEFA-4A99-B27F-5D5DBA86FC31}" type="slidenum">
              <a:rPr lang="ru-RU" smtClean="0">
                <a:cs typeface="Arial" charset="0"/>
              </a:rPr>
              <a:pPr/>
              <a:t>10</a:t>
            </a:fld>
            <a:endParaRPr lang="ru-RU" smtClean="0">
              <a:cs typeface="Arial" charset="0"/>
            </a:endParaRPr>
          </a:p>
        </p:txBody>
      </p:sp>
      <p:sp>
        <p:nvSpPr>
          <p:cNvPr id="88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CD59135-06CC-43BC-800B-CDA201FA0897}" type="slidenum">
              <a:rPr lang="ru-RU" smtClean="0"/>
              <a:pPr>
                <a:defRPr/>
              </a:pPr>
              <a:t>44</a:t>
            </a:fld>
            <a:endParaRPr lang="ru-RU" smtClean="0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29000"/>
          </a:xfrm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03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ru-RU" smtClean="0"/>
              <a:t>Согласовать изменения с Л. А. 2 шага уточнить.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B1AFBEC-4524-4CD5-BCA2-DA8DA7F4BB68}" type="slidenum">
              <a:rPr lang="ru-RU" smtClean="0"/>
              <a:pPr>
                <a:defRPr/>
              </a:pPr>
              <a:t>46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B327E0D-96D5-474A-B9A7-D8F8DD1A43F4}" type="slidenum">
              <a:rPr lang="ru-RU" smtClean="0"/>
              <a:pPr>
                <a:defRPr/>
              </a:pPr>
              <a:t>49</a:t>
            </a:fld>
            <a:endParaRPr lang="ru-RU" smtClean="0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29000"/>
          </a:xfrm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ru-RU" smtClean="0"/>
              <a:t>Согласовать с Л. А.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8622DE0-879E-4511-AAA8-62367D0CCBE3}" type="slidenum">
              <a:rPr lang="ru-RU"/>
              <a:pPr>
                <a:defRPr/>
              </a:pPr>
              <a:t>76</a:t>
            </a:fld>
            <a:endParaRPr lang="ru-RU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083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95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697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800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DFB632-3942-4266-A6A1-8A5FF929CB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1E9FEC-AA25-436E-AD71-14EC88B18C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F95C36-CF3F-4A46-9A41-569999889B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A38B82-3EA6-45DB-A756-07F11DC206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408A67-C59A-4162-995F-1C21CF6FF7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02CB2A-F855-4FD3-841B-7E59C50EDC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576910-F8D5-49DF-91A4-B87F0230C1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8B7FC6-7CA5-4514-A824-DD73585A91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4273A9-8794-47A9-A9BB-0E8BDC9C41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F421E6-09A8-487A-95D2-493ADBE02C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B3F7B5-73C8-46A0-999D-6F50A521E4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FB9859-C710-4341-B0CE-C16C3F42BE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63252A-CB24-4CDC-9857-5B5E3846DE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10361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1D5"/>
            </a:gs>
            <a:gs pos="50000">
              <a:srgbClr val="FFFFFF"/>
            </a:gs>
            <a:gs pos="100000">
              <a:srgbClr val="FFF1D5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D79111CF-EA40-4D5B-AB92-0EC5E877D3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Relationship Id="rId9" Type="http://schemas.openxmlformats.org/officeDocument/2006/relationships/image" Target="../media/image4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9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5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wmf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7" Type="http://schemas.openxmlformats.org/officeDocument/2006/relationships/image" Target="../media/image66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image" Target="../media/image82.png"/><Relationship Id="rId3" Type="http://schemas.openxmlformats.org/officeDocument/2006/relationships/image" Target="../media/image72.png"/><Relationship Id="rId7" Type="http://schemas.openxmlformats.org/officeDocument/2006/relationships/image" Target="../media/image76.png"/><Relationship Id="rId12" Type="http://schemas.openxmlformats.org/officeDocument/2006/relationships/image" Target="../media/image81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5.jpeg"/><Relationship Id="rId11" Type="http://schemas.openxmlformats.org/officeDocument/2006/relationships/image" Target="../media/image80.png"/><Relationship Id="rId5" Type="http://schemas.openxmlformats.org/officeDocument/2006/relationships/image" Target="../media/image74.png"/><Relationship Id="rId10" Type="http://schemas.openxmlformats.org/officeDocument/2006/relationships/image" Target="../media/image79.png"/><Relationship Id="rId4" Type="http://schemas.openxmlformats.org/officeDocument/2006/relationships/image" Target="../media/image73.jpeg"/><Relationship Id="rId9" Type="http://schemas.openxmlformats.org/officeDocument/2006/relationships/image" Target="../media/image78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7.png"/><Relationship Id="rId5" Type="http://schemas.openxmlformats.org/officeDocument/2006/relationships/image" Target="../media/image86.png"/><Relationship Id="rId4" Type="http://schemas.openxmlformats.org/officeDocument/2006/relationships/image" Target="../media/image85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3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hyperlink" Target="http://www.moyastrana.ru/news/img/anons_istoriya_uspeha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7.png"/><Relationship Id="rId5" Type="http://schemas.openxmlformats.org/officeDocument/2006/relationships/image" Target="../media/image96.png"/><Relationship Id="rId4" Type="http://schemas.openxmlformats.org/officeDocument/2006/relationships/image" Target="../media/image95.pn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wmf"/><Relationship Id="rId1" Type="http://schemas.openxmlformats.org/officeDocument/2006/relationships/slideLayout" Target="../slideLayouts/slideLayout1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wmf"/><Relationship Id="rId1" Type="http://schemas.openxmlformats.org/officeDocument/2006/relationships/slideLayout" Target="../slideLayouts/slideLayout1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Прямоугольник 2"/>
          <p:cNvSpPr>
            <a:spLocks noChangeArrowheads="1"/>
          </p:cNvSpPr>
          <p:nvPr/>
        </p:nvSpPr>
        <p:spPr bwMode="auto">
          <a:xfrm>
            <a:off x="2357438" y="1000125"/>
            <a:ext cx="6215062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 b="1" i="1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b="1" i="1">
                <a:solidFill>
                  <a:srgbClr val="692D41"/>
                </a:solidFill>
                <a:latin typeface="Times New Roman" pitchFamily="18" charset="0"/>
                <a:cs typeface="Times New Roman" pitchFamily="18" charset="0"/>
              </a:rPr>
              <a:t>Сведений науки не следует сообщать учащемуся, но его надо привести к тому, чтобы он сам их находил, самодеятельно ими овладевал. Такой метод обучения наилучший, самый трудный, самый редкий. Трудностью объясняется редкость его применения. Изложение, считывание, диктовка против него детская забава…</a:t>
            </a:r>
          </a:p>
          <a:p>
            <a:endParaRPr lang="ru-RU" sz="2400" b="1" i="1">
              <a:solidFill>
                <a:srgbClr val="692D4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2400" b="1" i="1">
                <a:solidFill>
                  <a:srgbClr val="692D41"/>
                </a:solidFill>
                <a:latin typeface="Times New Roman" pitchFamily="18" charset="0"/>
                <a:cs typeface="Times New Roman" pitchFamily="18" charset="0"/>
              </a:rPr>
              <a:t>А. Дистервег,</a:t>
            </a:r>
          </a:p>
          <a:p>
            <a:pPr algn="r"/>
            <a:r>
              <a:rPr lang="ru-RU" sz="2000" b="1" i="1">
                <a:solidFill>
                  <a:srgbClr val="692D41"/>
                </a:solidFill>
                <a:latin typeface="Times New Roman" pitchFamily="18" charset="0"/>
                <a:cs typeface="Times New Roman" pitchFamily="18" charset="0"/>
              </a:rPr>
              <a:t>немецкий педагог-демократ </a:t>
            </a:r>
            <a:r>
              <a:rPr lang="en-US" sz="2000" b="1" i="1">
                <a:solidFill>
                  <a:srgbClr val="692D41"/>
                </a:solidFill>
                <a:latin typeface="Times New Roman" pitchFamily="18" charset="0"/>
                <a:cs typeface="Times New Roman" pitchFamily="18" charset="0"/>
              </a:rPr>
              <a:t>XIX</a:t>
            </a:r>
            <a:r>
              <a:rPr lang="ru-RU" sz="2000" b="1" i="1">
                <a:solidFill>
                  <a:srgbClr val="692D41"/>
                </a:solidFill>
                <a:latin typeface="Times New Roman" pitchFamily="18" charset="0"/>
                <a:cs typeface="Times New Roman" pitchFamily="18" charset="0"/>
              </a:rPr>
              <a:t> в.,</a:t>
            </a:r>
          </a:p>
          <a:p>
            <a:pPr algn="r"/>
            <a:r>
              <a:rPr lang="ru-RU" sz="2000" b="1" i="1">
                <a:solidFill>
                  <a:srgbClr val="692D41"/>
                </a:solidFill>
                <a:latin typeface="Times New Roman" pitchFamily="18" charset="0"/>
                <a:cs typeface="Times New Roman" pitchFamily="18" charset="0"/>
              </a:rPr>
              <a:t> последователь Песталоцци</a:t>
            </a:r>
            <a:endParaRPr lang="ru-RU" sz="2000">
              <a:solidFill>
                <a:srgbClr val="692D4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5" name="Рисунок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357188"/>
            <a:ext cx="1643063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Деятельностный метод -</a:t>
            </a:r>
          </a:p>
        </p:txBody>
      </p:sp>
      <p:sp>
        <p:nvSpPr>
          <p:cNvPr id="7171" name="Объект 2"/>
          <p:cNvSpPr>
            <a:spLocks noGrp="1"/>
          </p:cNvSpPr>
          <p:nvPr>
            <p:ph idx="1"/>
          </p:nvPr>
        </p:nvSpPr>
        <p:spPr>
          <a:xfrm>
            <a:off x="571472" y="1643050"/>
            <a:ext cx="7772400" cy="4114800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Это метод обучения, при котором ребёнок не получает знания в готовом виде, а добывает их сам в процессе собственной учебно-познавательной деятельности</a:t>
            </a:r>
            <a:r>
              <a:rPr lang="ru-RU" sz="40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7172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68" y="5600700"/>
            <a:ext cx="1428750" cy="125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858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571472" y="2000240"/>
            <a:ext cx="8143900" cy="4608520"/>
          </a:xfrm>
        </p:spPr>
        <p:txBody>
          <a:bodyPr>
            <a:normAutofit/>
          </a:bodyPr>
          <a:lstStyle/>
          <a:p>
            <a:pPr marL="609600" indent="-609600" algn="ctr" eaLnBrk="1" hangingPunct="1">
              <a:spcBef>
                <a:spcPct val="0"/>
              </a:spcBef>
              <a:buClr>
                <a:srgbClr val="FFFFFF"/>
              </a:buClr>
              <a:buFontTx/>
              <a:buNone/>
              <a:defRPr/>
            </a:pPr>
            <a:r>
              <a:rPr lang="ru-RU" sz="2400" b="1" u="sng" dirty="0" smtClean="0"/>
              <a:t>Основная педагогическая задача</a:t>
            </a:r>
            <a:r>
              <a:rPr lang="ru-RU" sz="2400" b="1" dirty="0" smtClean="0"/>
              <a:t> –</a:t>
            </a:r>
            <a:r>
              <a:rPr lang="ru-RU" sz="2400" b="1" u="sng" dirty="0" smtClean="0"/>
              <a:t> </a:t>
            </a:r>
          </a:p>
          <a:p>
            <a:pPr marL="609600" indent="-609600" algn="ctr" eaLnBrk="1" hangingPunct="1">
              <a:spcBef>
                <a:spcPct val="0"/>
              </a:spcBef>
              <a:buClr>
                <a:srgbClr val="FFFFFF"/>
              </a:buClr>
              <a:buFontTx/>
              <a:buNone/>
              <a:defRPr/>
            </a:pPr>
            <a:r>
              <a:rPr lang="ru-RU" sz="2400" b="1" u="sng" dirty="0" smtClean="0"/>
              <a:t>создание и организация условий,</a:t>
            </a:r>
          </a:p>
          <a:p>
            <a:pPr marL="609600" indent="-609600" algn="ctr" eaLnBrk="1" hangingPunct="1">
              <a:spcBef>
                <a:spcPct val="0"/>
              </a:spcBef>
              <a:buClr>
                <a:srgbClr val="FFFFFF"/>
              </a:buClr>
              <a:buFontTx/>
              <a:buNone/>
              <a:defRPr/>
            </a:pPr>
            <a:r>
              <a:rPr lang="ru-RU" sz="2400" b="1" u="sng" dirty="0" smtClean="0"/>
              <a:t>инициирующих детское действие</a:t>
            </a:r>
            <a:endParaRPr lang="ru-RU" sz="2400" b="1" u="sng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099" name="Oval 6"/>
          <p:cNvSpPr>
            <a:spLocks noChangeArrowheads="1"/>
          </p:cNvSpPr>
          <p:nvPr/>
        </p:nvSpPr>
        <p:spPr bwMode="auto">
          <a:xfrm>
            <a:off x="6643702" y="4429132"/>
            <a:ext cx="2068498" cy="1246200"/>
          </a:xfrm>
          <a:prstGeom prst="ellipse">
            <a:avLst/>
          </a:prstGeom>
          <a:gradFill rotWithShape="1">
            <a:gsLst>
              <a:gs pos="0">
                <a:srgbClr val="FFFF99"/>
              </a:gs>
              <a:gs pos="100000">
                <a:srgbClr val="FFFFFF"/>
              </a:gs>
            </a:gsLst>
            <a:path path="shape">
              <a:fillToRect l="50000" t="50000" r="50000" b="50000"/>
            </a:path>
          </a:gradFill>
          <a:ln w="14351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ru-RU" sz="2400" b="1" i="1" dirty="0">
                <a:latin typeface="Tahoma" pitchFamily="34" charset="0"/>
              </a:rPr>
              <a:t>Как учить?</a:t>
            </a:r>
          </a:p>
          <a:p>
            <a:pPr algn="ctr" eaLnBrk="1" hangingPunct="1"/>
            <a:endParaRPr lang="ru-RU" sz="1000" b="1" i="1" dirty="0">
              <a:latin typeface="Tahoma" pitchFamily="34" charset="0"/>
            </a:endParaRPr>
          </a:p>
          <a:p>
            <a:pPr algn="ctr" eaLnBrk="1" hangingPunct="1"/>
            <a:r>
              <a:rPr lang="ru-RU" b="1" dirty="0">
                <a:latin typeface="Tahoma" pitchFamily="34" charset="0"/>
              </a:rPr>
              <a:t>обновление</a:t>
            </a:r>
          </a:p>
          <a:p>
            <a:pPr algn="ctr" eaLnBrk="1" hangingPunct="1"/>
            <a:r>
              <a:rPr lang="ru-RU" b="1" dirty="0">
                <a:latin typeface="Tahoma" pitchFamily="34" charset="0"/>
              </a:rPr>
              <a:t>средств</a:t>
            </a:r>
          </a:p>
          <a:p>
            <a:pPr algn="ctr" eaLnBrk="1" hangingPunct="1"/>
            <a:r>
              <a:rPr lang="ru-RU" b="1" dirty="0">
                <a:latin typeface="Tahoma" pitchFamily="34" charset="0"/>
              </a:rPr>
              <a:t>обучения</a:t>
            </a:r>
          </a:p>
        </p:txBody>
      </p:sp>
      <p:sp>
        <p:nvSpPr>
          <p:cNvPr id="3076" name="Oval 5"/>
          <p:cNvSpPr>
            <a:spLocks noChangeArrowheads="1"/>
          </p:cNvSpPr>
          <p:nvPr/>
        </p:nvSpPr>
        <p:spPr bwMode="auto">
          <a:xfrm>
            <a:off x="3571868" y="3968751"/>
            <a:ext cx="2008195" cy="1389076"/>
          </a:xfrm>
          <a:prstGeom prst="ellipse">
            <a:avLst/>
          </a:prstGeom>
          <a:gradFill rotWithShape="1">
            <a:gsLst>
              <a:gs pos="0">
                <a:srgbClr val="FF3300"/>
              </a:gs>
              <a:gs pos="100000">
                <a:srgbClr val="FFFFFF"/>
              </a:gs>
            </a:gsLst>
            <a:path path="shape">
              <a:fillToRect l="50000" t="50000" r="50000" b="50000"/>
            </a:path>
          </a:gradFill>
          <a:ln w="14351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 eaLnBrk="1" hangingPunct="1">
              <a:defRPr/>
            </a:pPr>
            <a:r>
              <a:rPr lang="ru-RU" sz="2400" b="1" i="1" dirty="0">
                <a:latin typeface="Tahoma" pitchFamily="34" charset="0"/>
              </a:rPr>
              <a:t>Ради чего</a:t>
            </a:r>
          </a:p>
          <a:p>
            <a:pPr algn="ctr" eaLnBrk="1" hangingPunct="1">
              <a:defRPr/>
            </a:pPr>
            <a:r>
              <a:rPr lang="ru-RU" sz="2400" b="1" i="1" dirty="0">
                <a:latin typeface="Tahoma" pitchFamily="34" charset="0"/>
              </a:rPr>
              <a:t>учить?</a:t>
            </a:r>
          </a:p>
          <a:p>
            <a:pPr algn="ctr" eaLnBrk="1" hangingPunct="1">
              <a:defRPr/>
            </a:pPr>
            <a:endParaRPr lang="ru-RU" b="1" i="1" dirty="0">
              <a:latin typeface="Tahoma" pitchFamily="34" charset="0"/>
            </a:endParaRPr>
          </a:p>
          <a:p>
            <a:pPr algn="ctr" eaLnBrk="1" hangingPunct="1">
              <a:defRPr/>
            </a:pPr>
            <a:r>
              <a:rPr lang="ru-RU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ценности </a:t>
            </a:r>
          </a:p>
          <a:p>
            <a:pPr algn="ctr" eaLnBrk="1" hangingPunct="1">
              <a:defRPr/>
            </a:pPr>
            <a:r>
              <a:rPr lang="ru-RU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образования</a:t>
            </a:r>
          </a:p>
          <a:p>
            <a:pPr algn="ctr" eaLnBrk="1" hangingPunct="1">
              <a:defRPr/>
            </a:pPr>
            <a:endParaRPr lang="ru-RU" sz="800" b="1" dirty="0"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</a:endParaRPr>
          </a:p>
        </p:txBody>
      </p:sp>
      <p:sp>
        <p:nvSpPr>
          <p:cNvPr id="3077" name="Oval 5"/>
          <p:cNvSpPr>
            <a:spLocks noChangeArrowheads="1"/>
          </p:cNvSpPr>
          <p:nvPr/>
        </p:nvSpPr>
        <p:spPr bwMode="auto">
          <a:xfrm>
            <a:off x="785786" y="3933825"/>
            <a:ext cx="1662139" cy="1709753"/>
          </a:xfrm>
          <a:prstGeom prst="ellipse">
            <a:avLst/>
          </a:prstGeom>
          <a:gradFill rotWithShape="1">
            <a:gsLst>
              <a:gs pos="0">
                <a:srgbClr val="CCFFFF"/>
              </a:gs>
              <a:gs pos="100000">
                <a:srgbClr val="FFFFFF"/>
              </a:gs>
            </a:gsLst>
            <a:path path="shape">
              <a:fillToRect l="50000" t="50000" r="50000" b="50000"/>
            </a:path>
          </a:gradFill>
          <a:ln w="14351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 eaLnBrk="1" hangingPunct="1">
              <a:defRPr/>
            </a:pPr>
            <a:r>
              <a:rPr lang="ru-RU" sz="2400" b="1" i="1" dirty="0">
                <a:latin typeface="Tahoma" pitchFamily="34" charset="0"/>
              </a:rPr>
              <a:t>Чему учить?</a:t>
            </a:r>
          </a:p>
          <a:p>
            <a:pPr algn="ctr" eaLnBrk="1" hangingPunct="1">
              <a:defRPr/>
            </a:pPr>
            <a:endParaRPr lang="ru-RU" sz="2400" b="1" i="1" dirty="0">
              <a:latin typeface="Tahoma" pitchFamily="34" charset="0"/>
            </a:endParaRPr>
          </a:p>
          <a:p>
            <a:pPr algn="ctr" eaLnBrk="1" hangingPunct="1">
              <a:defRPr/>
            </a:pPr>
            <a:r>
              <a:rPr lang="ru-RU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обновление</a:t>
            </a:r>
          </a:p>
          <a:p>
            <a:pPr algn="ctr" eaLnBrk="1" hangingPunct="1">
              <a:defRPr/>
            </a:pPr>
            <a:r>
              <a:rPr lang="ru-RU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содержания</a:t>
            </a:r>
          </a:p>
          <a:p>
            <a:pPr algn="ctr" eaLnBrk="1" hangingPunct="1">
              <a:defRPr/>
            </a:pPr>
            <a:endParaRPr lang="ru-RU" sz="800" b="1" dirty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</a:endParaRPr>
          </a:p>
        </p:txBody>
      </p:sp>
      <p:sp>
        <p:nvSpPr>
          <p:cNvPr id="3078" name="AutoShape 6"/>
          <p:cNvSpPr>
            <a:spLocks noChangeArrowheads="1"/>
          </p:cNvSpPr>
          <p:nvPr/>
        </p:nvSpPr>
        <p:spPr bwMode="gray">
          <a:xfrm>
            <a:off x="250825" y="260350"/>
            <a:ext cx="8712200" cy="576263"/>
          </a:xfrm>
          <a:prstGeom prst="roundRect">
            <a:avLst>
              <a:gd name="adj" fmla="val 49106"/>
            </a:avLst>
          </a:prstGeom>
          <a:solidFill>
            <a:srgbClr val="99CCFF"/>
          </a:solidFill>
          <a:ln w="28575">
            <a:solidFill>
              <a:schemeClr val="bg1"/>
            </a:solidFill>
            <a:round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ru-RU" sz="3600" b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Системно-деятельностный подход</a:t>
            </a:r>
          </a:p>
        </p:txBody>
      </p:sp>
      <p:sp>
        <p:nvSpPr>
          <p:cNvPr id="4103" name="AutoShape 8"/>
          <p:cNvSpPr>
            <a:spLocks noChangeArrowheads="1"/>
          </p:cNvSpPr>
          <p:nvPr/>
        </p:nvSpPr>
        <p:spPr bwMode="auto">
          <a:xfrm>
            <a:off x="642910" y="3143248"/>
            <a:ext cx="7740650" cy="790576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gradFill rotWithShape="1">
            <a:gsLst>
              <a:gs pos="0">
                <a:srgbClr val="B2B2B2"/>
              </a:gs>
              <a:gs pos="50000">
                <a:srgbClr val="FFFFCC"/>
              </a:gs>
              <a:gs pos="100000">
                <a:srgbClr val="B2B2B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pPr lvl="1" algn="ctr"/>
            <a:r>
              <a:rPr lang="ru-RU" sz="2400" dirty="0"/>
              <a:t>Вектор смещения акцентов нового стандарта</a:t>
            </a:r>
          </a:p>
        </p:txBody>
      </p:sp>
      <p:sp>
        <p:nvSpPr>
          <p:cNvPr id="4104" name="AutoShape 9"/>
          <p:cNvSpPr>
            <a:spLocks noChangeArrowheads="1"/>
          </p:cNvSpPr>
          <p:nvPr/>
        </p:nvSpPr>
        <p:spPr bwMode="auto">
          <a:xfrm>
            <a:off x="107950" y="981075"/>
            <a:ext cx="8604250" cy="1223963"/>
          </a:xfrm>
          <a:prstGeom prst="horizontalScroll">
            <a:avLst>
              <a:gd name="adj" fmla="val 12500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ru-RU" sz="2400" b="1" i="1"/>
              <a:t>Основной результат – развитие личности ребенка</a:t>
            </a:r>
          </a:p>
          <a:p>
            <a:pPr algn="ctr" eaLnBrk="1" hangingPunct="1"/>
            <a:r>
              <a:rPr lang="ru-RU" sz="2400" b="1" i="1"/>
              <a:t>на основе  универсальных учебных действий</a:t>
            </a:r>
          </a:p>
        </p:txBody>
      </p:sp>
      <p:sp>
        <p:nvSpPr>
          <p:cNvPr id="3084" name="AutoShape 12"/>
          <p:cNvSpPr>
            <a:spLocks noChangeArrowheads="1"/>
          </p:cNvSpPr>
          <p:nvPr/>
        </p:nvSpPr>
        <p:spPr bwMode="auto">
          <a:xfrm>
            <a:off x="107950" y="6165850"/>
            <a:ext cx="8856663" cy="5032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B2B2B2"/>
              </a:gs>
              <a:gs pos="50000">
                <a:srgbClr val="FFFFCC"/>
              </a:gs>
              <a:gs pos="100000">
                <a:srgbClr val="B2B2B2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pPr algn="ctr">
              <a:defRPr/>
            </a:pPr>
            <a:r>
              <a:rPr lang="ru-RU" sz="2300" b="1" dirty="0">
                <a:solidFill>
                  <a:srgbClr val="292929"/>
                </a:solidFill>
              </a:rPr>
              <a:t>формирование универсальных способов действий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Rot="1" noChangeArrowheads="1"/>
          </p:cNvSpPr>
          <p:nvPr>
            <p:ph idx="4294967295"/>
          </p:nvPr>
        </p:nvSpPr>
        <p:spPr>
          <a:xfrm>
            <a:off x="457200" y="620713"/>
            <a:ext cx="8229600" cy="5903912"/>
          </a:xfrm>
        </p:spPr>
        <p:txBody>
          <a:bodyPr/>
          <a:lstStyle/>
          <a:p>
            <a:pPr marL="273050" indent="-273050" algn="ctr" eaLnBrk="1" hangingPunct="1">
              <a:buFont typeface="Wingdings" pitchFamily="2" charset="2"/>
              <a:buNone/>
            </a:pPr>
            <a:r>
              <a:rPr lang="ru-RU" smtClean="0">
                <a:cs typeface="Arial" charset="0"/>
              </a:rPr>
              <a:t>	</a:t>
            </a:r>
            <a:r>
              <a:rPr lang="ru-RU" sz="4000" b="1" smtClean="0">
                <a:solidFill>
                  <a:srgbClr val="E90062"/>
                </a:solidFill>
                <a:cs typeface="Arial" charset="0"/>
              </a:rPr>
              <a:t>Целью </a:t>
            </a:r>
            <a:r>
              <a:rPr lang="ru-RU" sz="4000" smtClean="0">
                <a:solidFill>
                  <a:schemeClr val="tx2"/>
                </a:solidFill>
                <a:cs typeface="Arial" charset="0"/>
              </a:rPr>
              <a:t>деятельностного подхода</a:t>
            </a:r>
          </a:p>
          <a:p>
            <a:pPr marL="273050" indent="-273050" algn="just" eaLnBrk="1" hangingPunct="1">
              <a:buFont typeface="Wingdings" pitchFamily="2" charset="2"/>
              <a:buNone/>
            </a:pPr>
            <a:r>
              <a:rPr lang="ru-RU" sz="3600" smtClean="0">
                <a:solidFill>
                  <a:schemeClr val="tx2"/>
                </a:solidFill>
                <a:cs typeface="Arial" charset="0"/>
              </a:rPr>
              <a:t> </a:t>
            </a:r>
            <a:r>
              <a:rPr lang="ru-RU" smtClean="0">
                <a:solidFill>
                  <a:schemeClr val="tx2"/>
                </a:solidFill>
                <a:cs typeface="Arial" charset="0"/>
              </a:rPr>
              <a:t>является воспитание личности ребенка как субъекта жизнедеятельности. </a:t>
            </a:r>
          </a:p>
          <a:p>
            <a:pPr marL="273050" indent="-273050" algn="just" eaLnBrk="1" hangingPunct="1">
              <a:buFont typeface="Wingdings" pitchFamily="2" charset="2"/>
              <a:buNone/>
            </a:pPr>
            <a:r>
              <a:rPr lang="ru-RU" smtClean="0">
                <a:solidFill>
                  <a:schemeClr val="tx2"/>
                </a:solidFill>
                <a:cs typeface="Arial" charset="0"/>
              </a:rPr>
              <a:t>	Быть субъектом </a:t>
            </a:r>
            <a:r>
              <a:rPr lang="ru-RU" smtClean="0">
                <a:solidFill>
                  <a:schemeClr val="tx2"/>
                </a:solidFill>
                <a:latin typeface="Arial" charset="0"/>
                <a:cs typeface="Arial" charset="0"/>
              </a:rPr>
              <a:t>–</a:t>
            </a:r>
            <a:r>
              <a:rPr lang="ru-RU" smtClean="0">
                <a:solidFill>
                  <a:schemeClr val="tx2"/>
                </a:solidFill>
                <a:cs typeface="Arial" charset="0"/>
              </a:rPr>
              <a:t> быть хозяином своей деятельности: </a:t>
            </a:r>
          </a:p>
          <a:p>
            <a:pPr marL="639763" lvl="1" indent="-246063" algn="just" eaLnBrk="1" hangingPunct="1"/>
            <a:r>
              <a:rPr lang="ru-RU" sz="3200" smtClean="0">
                <a:solidFill>
                  <a:schemeClr val="tx2"/>
                </a:solidFill>
                <a:cs typeface="Arial" charset="0"/>
              </a:rPr>
              <a:t>ставить цели, </a:t>
            </a:r>
          </a:p>
          <a:p>
            <a:pPr marL="639763" lvl="1" indent="-246063" algn="just" eaLnBrk="1" hangingPunct="1"/>
            <a:r>
              <a:rPr lang="ru-RU" sz="3200" smtClean="0">
                <a:solidFill>
                  <a:schemeClr val="tx2"/>
                </a:solidFill>
                <a:cs typeface="Arial" charset="0"/>
              </a:rPr>
              <a:t>решать задачи, </a:t>
            </a:r>
          </a:p>
          <a:p>
            <a:pPr marL="639763" lvl="1" indent="-246063" algn="just" eaLnBrk="1" hangingPunct="1"/>
            <a:r>
              <a:rPr lang="ru-RU" sz="3200" smtClean="0">
                <a:solidFill>
                  <a:schemeClr val="tx2"/>
                </a:solidFill>
                <a:cs typeface="Arial" charset="0"/>
              </a:rPr>
              <a:t>отвечать за результаты.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88" y="500063"/>
            <a:ext cx="8572500" cy="9540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Ученые – основоположники теории </a:t>
            </a:r>
          </a:p>
          <a:p>
            <a:pPr algn="ctr">
              <a:defRPr/>
            </a:pPr>
            <a:r>
              <a:rPr lang="ru-RU" sz="2800" b="1" dirty="0" err="1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системно-деятельностного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подхода</a:t>
            </a:r>
          </a:p>
        </p:txBody>
      </p:sp>
      <p:pic>
        <p:nvPicPr>
          <p:cNvPr id="18435" name="Рисунок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13" y="1857375"/>
            <a:ext cx="1533525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TextBox 4"/>
          <p:cNvSpPr txBox="1">
            <a:spLocks noChangeArrowheads="1"/>
          </p:cNvSpPr>
          <p:nvPr/>
        </p:nvSpPr>
        <p:spPr bwMode="auto">
          <a:xfrm>
            <a:off x="642938" y="3929063"/>
            <a:ext cx="178593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>
                <a:latin typeface="Times New Roman" pitchFamily="18" charset="0"/>
                <a:cs typeface="Times New Roman" pitchFamily="18" charset="0"/>
              </a:rPr>
              <a:t>Л.С. Выготский</a:t>
            </a:r>
          </a:p>
        </p:txBody>
      </p:sp>
      <p:pic>
        <p:nvPicPr>
          <p:cNvPr id="18437" name="Рисунок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50" y="1857375"/>
            <a:ext cx="139065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8" name="TextBox 6"/>
          <p:cNvSpPr txBox="1">
            <a:spLocks noChangeArrowheads="1"/>
          </p:cNvSpPr>
          <p:nvPr/>
        </p:nvSpPr>
        <p:spPr bwMode="auto">
          <a:xfrm>
            <a:off x="3714750" y="3929063"/>
            <a:ext cx="17145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>
                <a:latin typeface="Times New Roman" pitchFamily="18" charset="0"/>
                <a:cs typeface="Times New Roman" pitchFamily="18" charset="0"/>
              </a:rPr>
              <a:t>А.Н. Леонтьев</a:t>
            </a:r>
          </a:p>
        </p:txBody>
      </p:sp>
      <p:pic>
        <p:nvPicPr>
          <p:cNvPr id="18439" name="Рисунок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00" y="1857375"/>
            <a:ext cx="1500188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0" name="TextBox 9"/>
          <p:cNvSpPr txBox="1">
            <a:spLocks noChangeArrowheads="1"/>
          </p:cNvSpPr>
          <p:nvPr/>
        </p:nvSpPr>
        <p:spPr bwMode="auto">
          <a:xfrm>
            <a:off x="6286500" y="3929063"/>
            <a:ext cx="15716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>
                <a:latin typeface="Times New Roman" pitchFamily="18" charset="0"/>
                <a:cs typeface="Times New Roman" pitchFamily="18" charset="0"/>
              </a:rPr>
              <a:t>Д.Б. Эльконин</a:t>
            </a:r>
          </a:p>
        </p:txBody>
      </p:sp>
      <p:pic>
        <p:nvPicPr>
          <p:cNvPr id="18441" name="Рисунок 1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71688" y="4286250"/>
            <a:ext cx="1714500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2" name="Рисунок 1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72063" y="4357688"/>
            <a:ext cx="1857375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3" name="TextBox 13"/>
          <p:cNvSpPr txBox="1">
            <a:spLocks noChangeArrowheads="1"/>
          </p:cNvSpPr>
          <p:nvPr/>
        </p:nvSpPr>
        <p:spPr bwMode="auto">
          <a:xfrm>
            <a:off x="2000250" y="6215063"/>
            <a:ext cx="17145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>
                <a:latin typeface="Times New Roman" pitchFamily="18" charset="0"/>
                <a:cs typeface="Times New Roman" pitchFamily="18" charset="0"/>
              </a:rPr>
              <a:t>П.Я. Гальперин</a:t>
            </a:r>
          </a:p>
        </p:txBody>
      </p:sp>
      <p:sp>
        <p:nvSpPr>
          <p:cNvPr id="18444" name="TextBox 17"/>
          <p:cNvSpPr txBox="1">
            <a:spLocks noChangeArrowheads="1"/>
          </p:cNvSpPr>
          <p:nvPr/>
        </p:nvSpPr>
        <p:spPr bwMode="auto">
          <a:xfrm>
            <a:off x="5000625" y="6215063"/>
            <a:ext cx="18573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>
                <a:latin typeface="Times New Roman" pitchFamily="18" charset="0"/>
                <a:cs typeface="Times New Roman" pitchFamily="18" charset="0"/>
              </a:rPr>
              <a:t>В.В. Давыдов</a:t>
            </a:r>
          </a:p>
          <a:p>
            <a:endParaRPr lang="ru-RU" sz="16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4925" y="44450"/>
            <a:ext cx="9075738" cy="6861175"/>
            <a:chOff x="6" y="1"/>
            <a:chExt cx="5717" cy="4322"/>
          </a:xfrm>
        </p:grpSpPr>
        <p:sp>
          <p:nvSpPr>
            <p:cNvPr id="19460" name="Rectangle 4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19461" name="Rectangle 5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sp>
        <p:nvSpPr>
          <p:cNvPr id="19459" name="Rectangle 7"/>
          <p:cNvSpPr>
            <a:spLocks noChangeArrowheads="1"/>
          </p:cNvSpPr>
          <p:nvPr/>
        </p:nvSpPr>
        <p:spPr bwMode="auto">
          <a:xfrm>
            <a:off x="714348" y="714356"/>
            <a:ext cx="7889875" cy="3089275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2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ru-RU" sz="2800" b="1" dirty="0" smtClean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ru-RU" sz="2800" b="1" dirty="0">
                <a:solidFill>
                  <a:srgbClr val="FF0000"/>
                </a:solidFill>
                <a:latin typeface="Arial" charset="0"/>
              </a:rPr>
              <a:t>ТИПОЛОГИЯ УРОКОВ</a:t>
            </a:r>
          </a:p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ru-RU" sz="2800" b="1" dirty="0">
                <a:solidFill>
                  <a:srgbClr val="FF0000"/>
                </a:solidFill>
                <a:latin typeface="Arial" charset="0"/>
              </a:rPr>
              <a:t> ДЕЯТЕЛЬНОСТНОЙ НАПРАВЛЕННОСТИ</a:t>
            </a:r>
            <a:endParaRPr lang="ru-RU" sz="2800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6" name="Прямоугольник 3"/>
          <p:cNvSpPr>
            <a:spLocks noChangeArrowheads="1"/>
          </p:cNvSpPr>
          <p:nvPr/>
        </p:nvSpPr>
        <p:spPr bwMode="auto">
          <a:xfrm>
            <a:off x="1142976" y="4357694"/>
            <a:ext cx="6911975" cy="1039812"/>
          </a:xfrm>
          <a:prstGeom prst="rect">
            <a:avLst/>
          </a:prstGeom>
          <a:noFill/>
          <a:ln w="19050">
            <a:solidFill>
              <a:srgbClr val="00B0F0">
                <a:alpha val="85097"/>
              </a:srgb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ru-RU" sz="2800" b="1" i="1">
                <a:solidFill>
                  <a:schemeClr val="accent2"/>
                </a:solidFill>
              </a:rPr>
              <a:t>Типология уроков</a:t>
            </a:r>
            <a:r>
              <a:rPr lang="ru-RU" sz="2800" b="1" i="1"/>
              <a:t> </a:t>
            </a:r>
            <a:r>
              <a:rPr lang="ru-RU" sz="2800" b="1" i="1">
                <a:solidFill>
                  <a:schemeClr val="accent2"/>
                </a:solidFill>
              </a:rPr>
              <a:t>–</a:t>
            </a:r>
            <a:r>
              <a:rPr lang="ru-RU" sz="2800" b="1" i="1"/>
              <a:t> </a:t>
            </a:r>
            <a:r>
              <a:rPr lang="ru-RU" sz="2800"/>
              <a:t>это определение типов уроков по какому-либо основанию</a:t>
            </a:r>
            <a:r>
              <a:rPr lang="ru-RU" sz="2800" b="1" i="1"/>
              <a:t>.</a:t>
            </a:r>
            <a:r>
              <a:rPr lang="ru-RU" sz="2800" b="1" i="1">
                <a:solidFill>
                  <a:schemeClr val="accent2"/>
                </a:solidFill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400" b="1" smtClean="0"/>
              <a:t>Критерии результативности урока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700213"/>
            <a:ext cx="8229600" cy="4525962"/>
          </a:xfrm>
        </p:spPr>
        <p:txBody>
          <a:bodyPr/>
          <a:lstStyle/>
          <a:p>
            <a:pPr marL="609600" indent="-609600" eaLnBrk="1" hangingPunct="1">
              <a:buClr>
                <a:schemeClr val="tx1"/>
              </a:buClr>
              <a:buFont typeface="Arial" charset="0"/>
              <a:buAutoNum type="arabicPeriod"/>
            </a:pPr>
            <a:r>
              <a:rPr lang="ru-RU" sz="1800" smtClean="0"/>
              <a:t>Цели урока задаются с тенденцией передачи функции от учителя к ученику.</a:t>
            </a:r>
          </a:p>
          <a:p>
            <a:pPr marL="609600" indent="-609600" eaLnBrk="1" hangingPunct="1">
              <a:buClr>
                <a:schemeClr val="tx1"/>
              </a:buClr>
              <a:buFont typeface="Arial" charset="0"/>
              <a:buAutoNum type="arabicPeriod"/>
            </a:pPr>
            <a:r>
              <a:rPr lang="ru-RU" sz="1800" smtClean="0"/>
              <a:t>Учитель систематически обучает детей осуществлять рефлексивное действие (оценивать свою готовность, обнаруживать незнание, находить причины затруднений и т.п.)</a:t>
            </a:r>
          </a:p>
          <a:p>
            <a:pPr marL="609600" indent="-609600" eaLnBrk="1" hangingPunct="1">
              <a:buClr>
                <a:schemeClr val="tx1"/>
              </a:buClr>
              <a:buFont typeface="Arial" charset="0"/>
              <a:buAutoNum type="arabicPeriod"/>
            </a:pPr>
            <a:r>
              <a:rPr lang="ru-RU" sz="1800" smtClean="0"/>
              <a:t>Используются разнообразные формы, методы и приемы обучения, повышающие степень активности учащихся в учебном процессе.</a:t>
            </a:r>
          </a:p>
          <a:p>
            <a:pPr marL="609600" indent="-609600" eaLnBrk="1" hangingPunct="1">
              <a:buClr>
                <a:schemeClr val="tx1"/>
              </a:buClr>
              <a:buFont typeface="Arial" charset="0"/>
              <a:buAutoNum type="arabicPeriod"/>
            </a:pPr>
            <a:r>
              <a:rPr lang="ru-RU" sz="1800" smtClean="0"/>
              <a:t>Учитель владеет технологией диалога, обучает учащихся ставить и адресовать вопросы.</a:t>
            </a:r>
          </a:p>
          <a:p>
            <a:pPr marL="609600" indent="-609600" eaLnBrk="1" hangingPunct="1">
              <a:buClr>
                <a:schemeClr val="tx1"/>
              </a:buClr>
              <a:buFont typeface="Arial" charset="0"/>
              <a:buAutoNum type="arabicPeriod"/>
            </a:pPr>
            <a:r>
              <a:rPr lang="ru-RU" sz="1800" smtClean="0"/>
              <a:t>Учитель эффективно (адекватно цели урока) сочетает репродуктивную и проблемную формы обучения, учит детей работать по правилу и творчески.</a:t>
            </a:r>
          </a:p>
          <a:p>
            <a:pPr marL="609600" indent="-609600" eaLnBrk="1" hangingPunct="1">
              <a:buClr>
                <a:schemeClr val="tx1"/>
              </a:buClr>
              <a:buFont typeface="Arial" charset="0"/>
              <a:buAutoNum type="arabicPeriod"/>
            </a:pPr>
            <a:r>
              <a:rPr lang="ru-RU" sz="1800" smtClean="0"/>
              <a:t>На уроке задаются задачи и четкие критерии самоконтроля и самооценки (происходит специальное формирование контрольно-оценочной деятельности у обучающихся).</a:t>
            </a:r>
          </a:p>
        </p:txBody>
      </p:sp>
    </p:spTree>
    <p:extLst>
      <p:ext uri="{BB962C8B-B14F-4D97-AF65-F5344CB8AC3E}">
        <p14:creationId xmlns:p14="http://schemas.microsoft.com/office/powerpoint/2010/main" val="15004956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400" b="1" smtClean="0"/>
              <a:t>Критерии результативности урока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628775"/>
            <a:ext cx="8229600" cy="4525963"/>
          </a:xfrm>
        </p:spPr>
        <p:txBody>
          <a:bodyPr/>
          <a:lstStyle/>
          <a:p>
            <a:pPr marL="609600" indent="-609600" eaLnBrk="1" hangingPunct="1">
              <a:buClr>
                <a:schemeClr val="tx1"/>
              </a:buClr>
              <a:buFont typeface="Arial" charset="0"/>
              <a:buAutoNum type="arabicPeriod" startAt="7"/>
            </a:pPr>
            <a:r>
              <a:rPr lang="ru-RU" sz="1800" smtClean="0"/>
              <a:t>Учитель добивается осмысления учебного материала всеми учащимися, используя для этого специальные приемы.</a:t>
            </a:r>
          </a:p>
          <a:p>
            <a:pPr marL="609600" indent="-609600" eaLnBrk="1" hangingPunct="1">
              <a:buClr>
                <a:schemeClr val="tx1"/>
              </a:buClr>
              <a:buFont typeface="Arial" charset="0"/>
              <a:buAutoNum type="arabicPeriod" startAt="7"/>
            </a:pPr>
            <a:r>
              <a:rPr lang="ru-RU" sz="1800" smtClean="0"/>
              <a:t>Учитель стремиться оценивать реальное продвижение каждого ученика, поощряет и поддерживает минимальные успехи.</a:t>
            </a:r>
          </a:p>
          <a:p>
            <a:pPr marL="609600" indent="-609600" eaLnBrk="1" hangingPunct="1">
              <a:buClr>
                <a:schemeClr val="tx1"/>
              </a:buClr>
              <a:buFont typeface="Arial" charset="0"/>
              <a:buAutoNum type="arabicPeriod" startAt="7"/>
            </a:pPr>
            <a:r>
              <a:rPr lang="ru-RU" sz="1800" smtClean="0"/>
              <a:t>Учитель специально планирует коммуникативные задачи урока.</a:t>
            </a:r>
          </a:p>
          <a:p>
            <a:pPr marL="609600" indent="-609600" eaLnBrk="1" hangingPunct="1">
              <a:buClr>
                <a:schemeClr val="tx1"/>
              </a:buClr>
              <a:buFont typeface="Arial" charset="0"/>
              <a:buAutoNum type="arabicPeriod" startAt="7"/>
            </a:pPr>
            <a:r>
              <a:rPr lang="ru-RU" sz="1800" smtClean="0"/>
              <a:t>Учитель принимает и поощряет, выражаемую учеником, собственную позицию, иное мнение, обучает корректным формам их выражения.</a:t>
            </a:r>
          </a:p>
          <a:p>
            <a:pPr marL="609600" indent="-609600" eaLnBrk="1" hangingPunct="1">
              <a:buClr>
                <a:schemeClr val="tx1"/>
              </a:buClr>
              <a:buFont typeface="Arial" charset="0"/>
              <a:buAutoNum type="arabicPeriod" startAt="7"/>
            </a:pPr>
            <a:r>
              <a:rPr lang="ru-RU" sz="1800" smtClean="0"/>
              <a:t>Стиль, тон отношений, задаваемый на уроке, создают атмосферу сотрудничества, сотворчества, психологического комфорта.</a:t>
            </a:r>
          </a:p>
          <a:p>
            <a:pPr marL="609600" indent="-609600" eaLnBrk="1" hangingPunct="1">
              <a:buClr>
                <a:schemeClr val="tx1"/>
              </a:buClr>
              <a:buFont typeface="Arial" charset="0"/>
              <a:buAutoNum type="arabicPeriod" startAt="7"/>
            </a:pPr>
            <a:r>
              <a:rPr lang="ru-RU" sz="1800" smtClean="0"/>
              <a:t>На уроке осуществляется глубокое личностное воздействие «учитель – ученик» (через отношения, совместную деятельность и т.д.)</a:t>
            </a:r>
          </a:p>
          <a:p>
            <a:pPr marL="609600" indent="-609600" eaLnBrk="1" hangingPunct="1">
              <a:buClr>
                <a:schemeClr val="tx1"/>
              </a:buClr>
              <a:buFont typeface="Arial" charset="0"/>
              <a:buAutoNum type="arabicPeriod" startAt="7"/>
            </a:pPr>
            <a:endParaRPr lang="ru-RU" sz="1800" smtClean="0"/>
          </a:p>
        </p:txBody>
      </p:sp>
    </p:spTree>
    <p:extLst>
      <p:ext uri="{BB962C8B-B14F-4D97-AF65-F5344CB8AC3E}">
        <p14:creationId xmlns:p14="http://schemas.microsoft.com/office/powerpoint/2010/main" val="380183541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Group 3"/>
          <p:cNvGrpSpPr>
            <a:grpSpLocks/>
          </p:cNvGrpSpPr>
          <p:nvPr/>
        </p:nvGrpSpPr>
        <p:grpSpPr bwMode="auto">
          <a:xfrm>
            <a:off x="34925" y="44450"/>
            <a:ext cx="9075738" cy="6861175"/>
            <a:chOff x="6" y="1"/>
            <a:chExt cx="5717" cy="4322"/>
          </a:xfrm>
        </p:grpSpPr>
        <p:sp>
          <p:nvSpPr>
            <p:cNvPr id="22552" name="Rectangle 4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22553" name="Rectangle 5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graphicFrame>
        <p:nvGraphicFramePr>
          <p:cNvPr id="7" name="Group 66"/>
          <p:cNvGraphicFramePr>
            <a:graphicFrameLocks noGrp="1"/>
          </p:cNvGraphicFramePr>
          <p:nvPr/>
        </p:nvGraphicFramePr>
        <p:xfrm>
          <a:off x="323850" y="1196975"/>
          <a:ext cx="8496300" cy="4664075"/>
        </p:xfrm>
        <a:graphic>
          <a:graphicData uri="http://schemas.openxmlformats.org/drawingml/2006/table">
            <a:tbl>
              <a:tblPr/>
              <a:tblGrid>
                <a:gridCol w="3834644"/>
                <a:gridCol w="4661656"/>
              </a:tblGrid>
              <a:tr h="85558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Тип урока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marL="91433" marR="91433" marT="45721" marB="4572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Этап процесса построения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любой системы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marL="91433" marR="91433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1102494">
                <a:tc>
                  <a:txBody>
                    <a:bodyPr/>
                    <a:lstStyle/>
                    <a:p>
                      <a:pPr marL="269875" marR="0" lvl="0" indent="-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1) Урок </a:t>
                      </a: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открытия нового знания 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(ОНЗ) </a:t>
                      </a:r>
                    </a:p>
                  </a:txBody>
                  <a:tcPr marL="91433" marR="91433"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Построение нового элемента системы и установление первичных связей. </a:t>
                      </a:r>
                    </a:p>
                  </a:txBody>
                  <a:tcPr marL="91433" marR="91433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9675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2) Урок </a:t>
                      </a: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рефлексии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(Р)</a:t>
                      </a:r>
                    </a:p>
                  </a:txBody>
                  <a:tcPr marL="91433" marR="91433"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eaLnBrk="1" hangingPunct="1">
                        <a:lnSpc>
                          <a:spcPct val="110000"/>
                        </a:lnSpc>
                        <a:buFontTx/>
                        <a:buNone/>
                      </a:pPr>
                      <a:r>
                        <a:rPr lang="ru-RU" sz="1800" b="0" dirty="0" smtClean="0">
                          <a:latin typeface="Arial" charset="0"/>
                        </a:rPr>
                        <a:t>Применение нового элемента в соответствии с установленной нормой и ко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ррекция нового элемента. </a:t>
                      </a:r>
                    </a:p>
                  </a:txBody>
                  <a:tcPr marL="91433" marR="91433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3666">
                <a:tc>
                  <a:txBody>
                    <a:bodyPr/>
                    <a:lstStyle/>
                    <a:p>
                      <a:pPr marL="269875" marR="0" lvl="0" indent="-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3) Урок </a:t>
                      </a: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систематизации знаний 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(С) </a:t>
                      </a:r>
                    </a:p>
                  </a:txBody>
                  <a:tcPr marL="91433" marR="91433"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Установление связей между новым и исходными элементами системы.</a:t>
                      </a:r>
                    </a:p>
                  </a:txBody>
                  <a:tcPr marL="91433" marR="91433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5581">
                <a:tc>
                  <a:txBody>
                    <a:bodyPr/>
                    <a:lstStyle/>
                    <a:p>
                      <a:pPr marL="269875" marR="0" lvl="0" indent="-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4) Урок </a:t>
                      </a: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развивающего контроля 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(К) </a:t>
                      </a:r>
                    </a:p>
                  </a:txBody>
                  <a:tcPr marL="91433" marR="91433"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Контроль деятельности системы.</a:t>
                      </a:r>
                    </a:p>
                  </a:txBody>
                  <a:tcPr marL="91433" marR="91433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250825" y="260350"/>
            <a:ext cx="8686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125000"/>
              </a:lnSpc>
              <a:spcBef>
                <a:spcPct val="20000"/>
              </a:spcBef>
            </a:pPr>
            <a:r>
              <a:rPr lang="ru-RU" sz="3000" b="1">
                <a:solidFill>
                  <a:srgbClr val="CC0000"/>
                </a:solidFill>
                <a:latin typeface="Arial" charset="0"/>
              </a:rPr>
              <a:t>ТИПЫ УРОКОВ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3817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3200" b="1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ЧТО ТАКОЕ «учебник нового поколения»?</a:t>
            </a:r>
            <a:r>
              <a:rPr lang="ru-RU" sz="3700" b="1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225283" name="Text Box 3"/>
          <p:cNvSpPr txBox="1">
            <a:spLocks noChangeArrowheads="1"/>
          </p:cNvSpPr>
          <p:nvPr/>
        </p:nvSpPr>
        <p:spPr bwMode="auto">
          <a:xfrm>
            <a:off x="-107950" y="2438400"/>
            <a:ext cx="13509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>
                <a:solidFill>
                  <a:schemeClr val="accent2"/>
                </a:solidFill>
                <a:latin typeface="Arial" charset="0"/>
              </a:rPr>
              <a:t>цель</a:t>
            </a:r>
          </a:p>
        </p:txBody>
      </p:sp>
      <p:sp>
        <p:nvSpPr>
          <p:cNvPr id="225284" name="Text Box 4"/>
          <p:cNvSpPr txBox="1">
            <a:spLocks noChangeArrowheads="1"/>
          </p:cNvSpPr>
          <p:nvPr/>
        </p:nvSpPr>
        <p:spPr bwMode="auto">
          <a:xfrm>
            <a:off x="-109538" y="5003800"/>
            <a:ext cx="1350963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>
                <a:solidFill>
                  <a:schemeClr val="accent2"/>
                </a:solidFill>
                <a:latin typeface="Arial" charset="0"/>
              </a:rPr>
              <a:t>Методи-ческий аппарат</a:t>
            </a:r>
          </a:p>
        </p:txBody>
      </p:sp>
      <p:sp>
        <p:nvSpPr>
          <p:cNvPr id="225285" name="Text Box 5"/>
          <p:cNvSpPr txBox="1">
            <a:spLocks noChangeArrowheads="1"/>
          </p:cNvSpPr>
          <p:nvPr/>
        </p:nvSpPr>
        <p:spPr bwMode="auto">
          <a:xfrm>
            <a:off x="-107950" y="3563938"/>
            <a:ext cx="1350963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800" b="1">
                <a:solidFill>
                  <a:schemeClr val="accent2"/>
                </a:solidFill>
                <a:latin typeface="Arial" charset="0"/>
              </a:rPr>
              <a:t>Подача матери-ала (текст)</a:t>
            </a:r>
          </a:p>
        </p:txBody>
      </p:sp>
      <p:sp>
        <p:nvSpPr>
          <p:cNvPr id="225286" name="Text Box 6"/>
          <p:cNvSpPr txBox="1">
            <a:spLocks noChangeArrowheads="1"/>
          </p:cNvSpPr>
          <p:nvPr/>
        </p:nvSpPr>
        <p:spPr bwMode="auto">
          <a:xfrm>
            <a:off x="1092562" y="2268557"/>
            <a:ext cx="3074988" cy="730250"/>
          </a:xfrm>
          <a:prstGeom prst="rect">
            <a:avLst/>
          </a:prstGeom>
          <a:solidFill>
            <a:srgbClr val="FFFFCC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 dirty="0">
                <a:latin typeface="Arial" charset="0"/>
              </a:rPr>
              <a:t>СТАРЫЙ РЕЗУЛЬТАТ: </a:t>
            </a:r>
          </a:p>
          <a:p>
            <a:r>
              <a:rPr lang="ru-RU" sz="2000" b="1" dirty="0">
                <a:latin typeface="Arial" charset="0"/>
              </a:rPr>
              <a:t>Передача </a:t>
            </a:r>
            <a:r>
              <a:rPr lang="ru-RU" sz="2000" b="1" dirty="0">
                <a:solidFill>
                  <a:srgbClr val="FF3300"/>
                </a:solidFill>
                <a:latin typeface="Arial" charset="0"/>
              </a:rPr>
              <a:t>знаний</a:t>
            </a:r>
          </a:p>
        </p:txBody>
      </p:sp>
      <p:sp>
        <p:nvSpPr>
          <p:cNvPr id="225287" name="Text Box 7"/>
          <p:cNvSpPr txBox="1">
            <a:spLocks noChangeArrowheads="1"/>
          </p:cNvSpPr>
          <p:nvPr/>
        </p:nvSpPr>
        <p:spPr bwMode="auto">
          <a:xfrm>
            <a:off x="1212850" y="3519488"/>
            <a:ext cx="3159125" cy="1035050"/>
          </a:xfrm>
          <a:prstGeom prst="rect">
            <a:avLst/>
          </a:prstGeom>
          <a:solidFill>
            <a:srgbClr val="FFFFCC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latin typeface="Arial" charset="0"/>
              </a:rPr>
              <a:t>Объяснить все так, </a:t>
            </a:r>
          </a:p>
          <a:p>
            <a:r>
              <a:rPr lang="ru-RU" sz="2000" b="1">
                <a:latin typeface="Arial" charset="0"/>
              </a:rPr>
              <a:t>чтобы ученик понял  и </a:t>
            </a:r>
          </a:p>
          <a:p>
            <a:r>
              <a:rPr lang="ru-RU" sz="2000" b="1">
                <a:solidFill>
                  <a:srgbClr val="FF3300"/>
                </a:solidFill>
                <a:latin typeface="Arial" charset="0"/>
              </a:rPr>
              <a:t>запомнил</a:t>
            </a:r>
            <a:endParaRPr lang="ru-RU" sz="2000" b="1">
              <a:latin typeface="Arial" charset="0"/>
            </a:endParaRPr>
          </a:p>
        </p:txBody>
      </p:sp>
      <p:sp>
        <p:nvSpPr>
          <p:cNvPr id="225288" name="Text Box 8"/>
          <p:cNvSpPr txBox="1">
            <a:spLocks noChangeArrowheads="1"/>
          </p:cNvSpPr>
          <p:nvPr/>
        </p:nvSpPr>
        <p:spPr bwMode="auto">
          <a:xfrm>
            <a:off x="1196975" y="4824413"/>
            <a:ext cx="3149600" cy="1949450"/>
          </a:xfrm>
          <a:prstGeom prst="rect">
            <a:avLst/>
          </a:prstGeom>
          <a:solidFill>
            <a:srgbClr val="FFFFCC"/>
          </a:solidFill>
          <a:ln w="28575">
            <a:solidFill>
              <a:srgbClr val="FF33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latin typeface="Arial" charset="0"/>
              </a:rPr>
              <a:t>Основа: репродуктивные задания – </a:t>
            </a:r>
          </a:p>
          <a:p>
            <a:r>
              <a:rPr lang="ru-RU" sz="2000" b="1">
                <a:solidFill>
                  <a:srgbClr val="FF3300"/>
                </a:solidFill>
                <a:latin typeface="Arial" charset="0"/>
              </a:rPr>
              <a:t>повторение</a:t>
            </a:r>
            <a:r>
              <a:rPr lang="ru-RU" sz="2000" b="1">
                <a:latin typeface="Arial" charset="0"/>
              </a:rPr>
              <a:t> и запоминание важных, но чужих мыслей</a:t>
            </a:r>
          </a:p>
        </p:txBody>
      </p:sp>
      <p:sp>
        <p:nvSpPr>
          <p:cNvPr id="225289" name="Text Box 9"/>
          <p:cNvSpPr txBox="1">
            <a:spLocks noChangeArrowheads="1"/>
          </p:cNvSpPr>
          <p:nvPr/>
        </p:nvSpPr>
        <p:spPr bwMode="auto">
          <a:xfrm>
            <a:off x="566738" y="1314450"/>
            <a:ext cx="3590925" cy="954107"/>
          </a:xfrm>
          <a:prstGeom prst="rect">
            <a:avLst/>
          </a:prstGeom>
          <a:solidFill>
            <a:srgbClr val="FF7C8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dirty="0">
                <a:latin typeface="Arial" charset="0"/>
              </a:rPr>
              <a:t>Традиционный учебник</a:t>
            </a:r>
          </a:p>
        </p:txBody>
      </p:sp>
      <p:sp>
        <p:nvSpPr>
          <p:cNvPr id="225290" name="Text Box 10"/>
          <p:cNvSpPr txBox="1">
            <a:spLocks noChangeArrowheads="1"/>
          </p:cNvSpPr>
          <p:nvPr/>
        </p:nvSpPr>
        <p:spPr bwMode="auto">
          <a:xfrm>
            <a:off x="5021263" y="1268413"/>
            <a:ext cx="4122737" cy="954107"/>
          </a:xfrm>
          <a:prstGeom prst="rect">
            <a:avLst/>
          </a:prstGeom>
          <a:solidFill>
            <a:srgbClr val="8DF076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dirty="0">
                <a:latin typeface="Arial" charset="0"/>
              </a:rPr>
              <a:t>Учебник нового поколения</a:t>
            </a:r>
          </a:p>
        </p:txBody>
      </p:sp>
      <p:sp>
        <p:nvSpPr>
          <p:cNvPr id="225291" name="Text Box 11"/>
          <p:cNvSpPr txBox="1">
            <a:spLocks noChangeArrowheads="1"/>
          </p:cNvSpPr>
          <p:nvPr/>
        </p:nvSpPr>
        <p:spPr bwMode="auto">
          <a:xfrm>
            <a:off x="4976813" y="2168525"/>
            <a:ext cx="4167187" cy="1035050"/>
          </a:xfrm>
          <a:prstGeom prst="rect">
            <a:avLst/>
          </a:prstGeom>
          <a:solidFill>
            <a:srgbClr val="FFFFCC"/>
          </a:solidFill>
          <a:ln w="28575">
            <a:solidFill>
              <a:srgbClr val="29941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latin typeface="Arial" charset="0"/>
              </a:rPr>
              <a:t>НОВЫЙ РЕЗУЛЬТАТ: </a:t>
            </a:r>
          </a:p>
          <a:p>
            <a:r>
              <a:rPr lang="ru-RU" sz="2000" b="1">
                <a:latin typeface="Arial" charset="0"/>
              </a:rPr>
              <a:t>Развитие </a:t>
            </a:r>
            <a:r>
              <a:rPr lang="ru-RU" sz="2000" b="1">
                <a:solidFill>
                  <a:srgbClr val="008000"/>
                </a:solidFill>
                <a:latin typeface="Arial" charset="0"/>
              </a:rPr>
              <a:t>умений</a:t>
            </a:r>
            <a:r>
              <a:rPr lang="ru-RU" sz="2000" b="1">
                <a:latin typeface="Arial" charset="0"/>
              </a:rPr>
              <a:t>, способов действий, личностных качеств</a:t>
            </a:r>
          </a:p>
        </p:txBody>
      </p:sp>
      <p:sp>
        <p:nvSpPr>
          <p:cNvPr id="225292" name="Text Box 12"/>
          <p:cNvSpPr txBox="1">
            <a:spLocks noChangeArrowheads="1"/>
          </p:cNvSpPr>
          <p:nvPr/>
        </p:nvSpPr>
        <p:spPr bwMode="auto">
          <a:xfrm>
            <a:off x="4995863" y="3519488"/>
            <a:ext cx="4167187" cy="1035050"/>
          </a:xfrm>
          <a:prstGeom prst="rect">
            <a:avLst/>
          </a:prstGeom>
          <a:solidFill>
            <a:srgbClr val="FFFFCC"/>
          </a:solidFill>
          <a:ln w="28575">
            <a:solidFill>
              <a:srgbClr val="29941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latin typeface="Arial" charset="0"/>
              </a:rPr>
              <a:t>Дать возможность для </a:t>
            </a:r>
            <a:r>
              <a:rPr lang="ru-RU" sz="2000" b="1">
                <a:solidFill>
                  <a:srgbClr val="008000"/>
                </a:solidFill>
                <a:latin typeface="Arial" charset="0"/>
              </a:rPr>
              <a:t>самостоятельного открытия</a:t>
            </a:r>
            <a:r>
              <a:rPr lang="ru-RU" sz="2000" b="1">
                <a:latin typeface="Arial" charset="0"/>
              </a:rPr>
              <a:t> нового знания учениками</a:t>
            </a:r>
          </a:p>
        </p:txBody>
      </p:sp>
      <p:sp>
        <p:nvSpPr>
          <p:cNvPr id="225293" name="Text Box 13"/>
          <p:cNvSpPr txBox="1">
            <a:spLocks noChangeArrowheads="1"/>
          </p:cNvSpPr>
          <p:nvPr/>
        </p:nvSpPr>
        <p:spPr bwMode="auto">
          <a:xfrm>
            <a:off x="5021263" y="4868863"/>
            <a:ext cx="4051300" cy="1708150"/>
          </a:xfrm>
          <a:prstGeom prst="rect">
            <a:avLst/>
          </a:prstGeom>
          <a:solidFill>
            <a:srgbClr val="FFFFCC"/>
          </a:solidFill>
          <a:ln w="28575">
            <a:solidFill>
              <a:srgbClr val="29941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ru-RU" sz="2000" b="1">
                <a:latin typeface="Arial" charset="0"/>
              </a:rPr>
              <a:t>Продуктивные задания – </a:t>
            </a:r>
          </a:p>
          <a:p>
            <a:pPr>
              <a:lnSpc>
                <a:spcPct val="8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ru-RU" sz="2000" b="1">
                <a:solidFill>
                  <a:srgbClr val="008000"/>
                </a:solidFill>
                <a:latin typeface="Arial" charset="0"/>
              </a:rPr>
              <a:t>получение нового</a:t>
            </a:r>
            <a:r>
              <a:rPr lang="ru-RU" sz="2000" b="1">
                <a:latin typeface="Arial" charset="0"/>
              </a:rPr>
              <a:t> продукта – своего вывода, оценки. </a:t>
            </a:r>
          </a:p>
          <a:p>
            <a:pPr>
              <a:lnSpc>
                <a:spcPct val="8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ru-RU" sz="2000" b="1">
                <a:solidFill>
                  <a:srgbClr val="008000"/>
                </a:solidFill>
                <a:latin typeface="Arial" charset="0"/>
              </a:rPr>
              <a:t>Активные технологии:</a:t>
            </a:r>
            <a:r>
              <a:rPr lang="ru-RU" sz="2000" b="1">
                <a:latin typeface="Arial" charset="0"/>
              </a:rPr>
              <a:t> ученик и учитель – партнеры в деятельности</a:t>
            </a:r>
            <a:endParaRPr lang="ru-RU" sz="2000" b="1">
              <a:solidFill>
                <a:srgbClr val="008000"/>
              </a:solidFill>
              <a:latin typeface="Arial" charset="0"/>
            </a:endParaRPr>
          </a:p>
        </p:txBody>
      </p:sp>
      <p:sp>
        <p:nvSpPr>
          <p:cNvPr id="87053" name="Text Box 14"/>
          <p:cNvSpPr txBox="1">
            <a:spLocks noChangeArrowheads="1"/>
          </p:cNvSpPr>
          <p:nvPr/>
        </p:nvSpPr>
        <p:spPr bwMode="auto">
          <a:xfrm>
            <a:off x="0" y="684213"/>
            <a:ext cx="3986213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200" b="1">
                <a:solidFill>
                  <a:srgbClr val="0000FF"/>
                </a:solidFill>
                <a:latin typeface="Arial" charset="0"/>
              </a:rPr>
              <a:t>Новая развивающая цель</a:t>
            </a:r>
          </a:p>
        </p:txBody>
      </p:sp>
      <p:sp>
        <p:nvSpPr>
          <p:cNvPr id="87054" name="Text Box 15"/>
          <p:cNvSpPr txBox="1">
            <a:spLocks noChangeArrowheads="1"/>
          </p:cNvSpPr>
          <p:nvPr/>
        </p:nvSpPr>
        <p:spPr bwMode="auto">
          <a:xfrm>
            <a:off x="3851275" y="684213"/>
            <a:ext cx="2700338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200" b="1" dirty="0" err="1">
                <a:solidFill>
                  <a:srgbClr val="0000FF"/>
                </a:solidFill>
                <a:latin typeface="Arial" charset="0"/>
              </a:rPr>
              <a:t>Диагностичность</a:t>
            </a:r>
            <a:endParaRPr lang="ru-RU" sz="2200" b="1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87055" name="Text Box 16"/>
          <p:cNvSpPr txBox="1">
            <a:spLocks noChangeArrowheads="1"/>
          </p:cNvSpPr>
          <p:nvPr/>
        </p:nvSpPr>
        <p:spPr bwMode="auto">
          <a:xfrm>
            <a:off x="6462713" y="684213"/>
            <a:ext cx="2681287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200" b="1">
                <a:solidFill>
                  <a:srgbClr val="0000FF"/>
                </a:solidFill>
                <a:latin typeface="Arial" charset="0"/>
              </a:rPr>
              <a:t>Технологичность</a:t>
            </a:r>
          </a:p>
        </p:txBody>
      </p:sp>
      <p:sp>
        <p:nvSpPr>
          <p:cNvPr id="87056" name="Line 17"/>
          <p:cNvSpPr>
            <a:spLocks noChangeShapeType="1"/>
          </p:cNvSpPr>
          <p:nvPr/>
        </p:nvSpPr>
        <p:spPr bwMode="auto">
          <a:xfrm flipV="1">
            <a:off x="0" y="1179513"/>
            <a:ext cx="9144000" cy="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25298" name="Line 18"/>
          <p:cNvSpPr>
            <a:spLocks noChangeShapeType="1"/>
          </p:cNvSpPr>
          <p:nvPr/>
        </p:nvSpPr>
        <p:spPr bwMode="auto">
          <a:xfrm>
            <a:off x="4751388" y="2663825"/>
            <a:ext cx="0" cy="3240088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25299" name="Line 19"/>
          <p:cNvSpPr>
            <a:spLocks noChangeShapeType="1"/>
          </p:cNvSpPr>
          <p:nvPr/>
        </p:nvSpPr>
        <p:spPr bwMode="auto">
          <a:xfrm>
            <a:off x="4751388" y="5903913"/>
            <a:ext cx="4064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25300" name="Line 20"/>
          <p:cNvSpPr>
            <a:spLocks noChangeShapeType="1"/>
          </p:cNvSpPr>
          <p:nvPr/>
        </p:nvSpPr>
        <p:spPr bwMode="auto">
          <a:xfrm>
            <a:off x="4751388" y="5364163"/>
            <a:ext cx="360362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25301" name="Line 21"/>
          <p:cNvSpPr>
            <a:spLocks noChangeShapeType="1"/>
          </p:cNvSpPr>
          <p:nvPr/>
        </p:nvSpPr>
        <p:spPr bwMode="auto">
          <a:xfrm flipH="1">
            <a:off x="4751388" y="2663825"/>
            <a:ext cx="269875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25302" name="Line 22"/>
          <p:cNvSpPr>
            <a:spLocks noChangeShapeType="1"/>
          </p:cNvSpPr>
          <p:nvPr/>
        </p:nvSpPr>
        <p:spPr bwMode="auto">
          <a:xfrm flipV="1">
            <a:off x="8893175" y="3654425"/>
            <a:ext cx="0" cy="1484313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25303" name="Line 23"/>
          <p:cNvSpPr>
            <a:spLocks noChangeShapeType="1"/>
          </p:cNvSpPr>
          <p:nvPr/>
        </p:nvSpPr>
        <p:spPr bwMode="auto">
          <a:xfrm flipH="1">
            <a:off x="8216900" y="3654425"/>
            <a:ext cx="676275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25304" name="Line 24"/>
          <p:cNvSpPr>
            <a:spLocks noChangeShapeType="1"/>
          </p:cNvSpPr>
          <p:nvPr/>
        </p:nvSpPr>
        <p:spPr bwMode="auto">
          <a:xfrm>
            <a:off x="2006600" y="2889250"/>
            <a:ext cx="0" cy="76517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25305" name="Line 25"/>
          <p:cNvSpPr>
            <a:spLocks noChangeShapeType="1"/>
          </p:cNvSpPr>
          <p:nvPr/>
        </p:nvSpPr>
        <p:spPr bwMode="auto">
          <a:xfrm>
            <a:off x="2006600" y="4464050"/>
            <a:ext cx="0" cy="45085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87065" name="Line 26"/>
          <p:cNvSpPr>
            <a:spLocks noChangeShapeType="1"/>
          </p:cNvSpPr>
          <p:nvPr/>
        </p:nvSpPr>
        <p:spPr bwMode="auto">
          <a:xfrm>
            <a:off x="3716338" y="908050"/>
            <a:ext cx="1809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87066" name="Line 27"/>
          <p:cNvSpPr>
            <a:spLocks noChangeShapeType="1"/>
          </p:cNvSpPr>
          <p:nvPr/>
        </p:nvSpPr>
        <p:spPr bwMode="auto">
          <a:xfrm>
            <a:off x="6372225" y="908050"/>
            <a:ext cx="1793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6867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5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5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5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5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5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5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5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5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5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5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5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5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25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5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5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5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225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225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225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25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25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5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5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25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25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5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25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25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25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25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25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283" grpId="0"/>
      <p:bldP spid="225284" grpId="0"/>
      <p:bldP spid="225285" grpId="0"/>
      <p:bldP spid="225286" grpId="0" animBg="1"/>
      <p:bldP spid="225287" grpId="0" animBg="1"/>
      <p:bldP spid="225288" grpId="0" animBg="1"/>
      <p:bldP spid="225289" grpId="0" animBg="1"/>
      <p:bldP spid="225290" grpId="0" animBg="1"/>
      <p:bldP spid="225291" grpId="0" animBg="1"/>
      <p:bldP spid="225292" grpId="0" animBg="1"/>
      <p:bldP spid="225293" grpId="0" animBg="1"/>
      <p:bldP spid="225298" grpId="0" animBg="1"/>
      <p:bldP spid="225299" grpId="0" animBg="1"/>
      <p:bldP spid="225300" grpId="0" animBg="1"/>
      <p:bldP spid="225301" grpId="0" animBg="1"/>
      <p:bldP spid="225302" grpId="0" animBg="1"/>
      <p:bldP spid="225303" grpId="0" animBg="1"/>
      <p:bldP spid="225304" grpId="0" animBg="1"/>
      <p:bldP spid="22530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Group 2"/>
          <p:cNvGrpSpPr>
            <a:grpSpLocks/>
          </p:cNvGrpSpPr>
          <p:nvPr/>
        </p:nvGrpSpPr>
        <p:grpSpPr bwMode="auto">
          <a:xfrm>
            <a:off x="0" y="0"/>
            <a:ext cx="9075738" cy="6861175"/>
            <a:chOff x="6" y="1"/>
            <a:chExt cx="5717" cy="4322"/>
          </a:xfrm>
        </p:grpSpPr>
        <p:sp>
          <p:nvSpPr>
            <p:cNvPr id="23560" name="Rectangle 3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23561" name="Rectangle 4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sp>
        <p:nvSpPr>
          <p:cNvPr id="23555" name="Text Box 2"/>
          <p:cNvSpPr txBox="1">
            <a:spLocks noChangeArrowheads="1"/>
          </p:cNvSpPr>
          <p:nvPr/>
        </p:nvSpPr>
        <p:spPr bwMode="auto">
          <a:xfrm>
            <a:off x="685800" y="1828800"/>
            <a:ext cx="4038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>
                <a:solidFill>
                  <a:srgbClr val="000099"/>
                </a:solidFill>
                <a:latin typeface="Arial" charset="0"/>
              </a:rPr>
              <a:t>ОСНОВНЫЕ ЦЕЛИ:</a:t>
            </a:r>
          </a:p>
        </p:txBody>
      </p:sp>
      <p:sp>
        <p:nvSpPr>
          <p:cNvPr id="23556" name="Text Box 3"/>
          <p:cNvSpPr txBox="1">
            <a:spLocks noChangeArrowheads="1"/>
          </p:cNvSpPr>
          <p:nvPr/>
        </p:nvSpPr>
        <p:spPr bwMode="auto">
          <a:xfrm>
            <a:off x="1436688" y="3141663"/>
            <a:ext cx="6705600" cy="862012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latin typeface="Arial" charset="0"/>
              </a:rPr>
              <a:t>1) РАСШИРЕНИЕ ПОНЯТИЙНОЙ БАЗЫ</a:t>
            </a:r>
          </a:p>
          <a:p>
            <a:pPr>
              <a:spcBef>
                <a:spcPct val="50000"/>
              </a:spcBef>
            </a:pPr>
            <a:r>
              <a:rPr lang="ru-RU" sz="2000" b="1">
                <a:latin typeface="Arial" charset="0"/>
              </a:rPr>
              <a:t>    (ПРЕДМЕТНОЙ И НАДПРЕДМЕТНОЙ).</a:t>
            </a:r>
          </a:p>
        </p:txBody>
      </p:sp>
      <p:sp>
        <p:nvSpPr>
          <p:cNvPr id="23557" name="Text Box 4"/>
          <p:cNvSpPr txBox="1">
            <a:spLocks noChangeArrowheads="1"/>
          </p:cNvSpPr>
          <p:nvPr/>
        </p:nvSpPr>
        <p:spPr bwMode="auto">
          <a:xfrm>
            <a:off x="1462088" y="4560888"/>
            <a:ext cx="6680200" cy="862012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latin typeface="Arial" charset="0"/>
              </a:rPr>
              <a:t>2) ФОРМИРОВАНИЕ  УМЕНИЯ САМОСТОЯТЕЛЬНО</a:t>
            </a:r>
          </a:p>
          <a:p>
            <a:pPr>
              <a:spcBef>
                <a:spcPct val="50000"/>
              </a:spcBef>
            </a:pPr>
            <a:r>
              <a:rPr lang="ru-RU" sz="2000" b="1">
                <a:latin typeface="Arial" charset="0"/>
              </a:rPr>
              <a:t>    СТРОИТЬ И ПРИМЕНЯТЬ НОВОЕ ЗНАНИЕ.</a:t>
            </a:r>
            <a:endParaRPr lang="ru-RU" sz="2400"/>
          </a:p>
        </p:txBody>
      </p:sp>
      <p:sp>
        <p:nvSpPr>
          <p:cNvPr id="23558" name="Text Box 7"/>
          <p:cNvSpPr txBox="1">
            <a:spLocks noChangeArrowheads="1"/>
          </p:cNvSpPr>
          <p:nvPr/>
        </p:nvSpPr>
        <p:spPr bwMode="auto">
          <a:xfrm>
            <a:off x="228600" y="533400"/>
            <a:ext cx="8686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125000"/>
              </a:lnSpc>
              <a:spcBef>
                <a:spcPct val="20000"/>
              </a:spcBef>
            </a:pPr>
            <a:r>
              <a:rPr lang="ru-RU" sz="3000" b="1">
                <a:solidFill>
                  <a:srgbClr val="CC0000"/>
                </a:solidFill>
                <a:latin typeface="Arial" charset="0"/>
              </a:rPr>
              <a:t>УРОК ОТКРЫТИЯ НОВОГО ЗНАНИЯ</a:t>
            </a:r>
          </a:p>
        </p:txBody>
      </p:sp>
      <p:pic>
        <p:nvPicPr>
          <p:cNvPr id="23559" name="Picture 8" descr="bd00146_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05600" y="1600200"/>
            <a:ext cx="1219200" cy="1144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50" name="Group 3"/>
          <p:cNvGrpSpPr>
            <a:grpSpLocks/>
          </p:cNvGrpSpPr>
          <p:nvPr/>
        </p:nvGrpSpPr>
        <p:grpSpPr bwMode="auto">
          <a:xfrm>
            <a:off x="34925" y="44450"/>
            <a:ext cx="9075738" cy="6861175"/>
            <a:chOff x="6" y="1"/>
            <a:chExt cx="5717" cy="4322"/>
          </a:xfrm>
        </p:grpSpPr>
        <p:sp>
          <p:nvSpPr>
            <p:cNvPr id="27653" name="Rectangle 4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27654" name="Rectangle 5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sp>
        <p:nvSpPr>
          <p:cNvPr id="27651" name="Rectangle 5"/>
          <p:cNvSpPr>
            <a:spLocks noChangeArrowheads="1"/>
          </p:cNvSpPr>
          <p:nvPr/>
        </p:nvSpPr>
        <p:spPr bwMode="auto">
          <a:xfrm>
            <a:off x="755650" y="3573463"/>
            <a:ext cx="749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800">
                <a:solidFill>
                  <a:schemeClr val="tx2"/>
                </a:solidFill>
              </a:rPr>
              <a:t>Цель, задачи курсов</a:t>
            </a:r>
          </a:p>
        </p:txBody>
      </p:sp>
      <p:sp>
        <p:nvSpPr>
          <p:cNvPr id="27652" name="Rectangle 7"/>
          <p:cNvSpPr>
            <a:spLocks noChangeArrowheads="1"/>
          </p:cNvSpPr>
          <p:nvPr/>
        </p:nvSpPr>
        <p:spPr bwMode="auto">
          <a:xfrm>
            <a:off x="755650" y="1700213"/>
            <a:ext cx="7602538" cy="3089275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2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ru-RU" sz="2400" b="1" dirty="0" smtClean="0">
                <a:solidFill>
                  <a:srgbClr val="FF0000"/>
                </a:solidFill>
                <a:latin typeface="Arial" charset="0"/>
              </a:rPr>
              <a:t>СТРУКТУРА </a:t>
            </a:r>
            <a:r>
              <a:rPr lang="ru-RU" sz="2400" b="1" dirty="0">
                <a:solidFill>
                  <a:srgbClr val="FF0000"/>
                </a:solidFill>
                <a:latin typeface="Arial" charset="0"/>
              </a:rPr>
              <a:t>УРОКА ОНЗ В ТЕХНОЛОГИИ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ru-RU" sz="2400" b="1" dirty="0">
                <a:solidFill>
                  <a:srgbClr val="FF0000"/>
                </a:solidFill>
                <a:latin typeface="Arial" charset="0"/>
              </a:rPr>
              <a:t>ДЕЯТЕЛЬНОСТНОГО МЕТОДА ОБУЧЕНИЯ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ru-RU" sz="2400" b="1" dirty="0">
                <a:solidFill>
                  <a:srgbClr val="FF0000"/>
                </a:solidFill>
                <a:latin typeface="Arial" charset="0"/>
              </a:rPr>
              <a:t>Л.Г. </a:t>
            </a:r>
            <a:r>
              <a:rPr lang="ru-RU" sz="2400" b="1" dirty="0" smtClean="0">
                <a:solidFill>
                  <a:srgbClr val="FF0000"/>
                </a:solidFill>
                <a:latin typeface="Arial" charset="0"/>
              </a:rPr>
              <a:t>ПЕТЕРСОН</a:t>
            </a:r>
            <a:endParaRPr lang="ru-RU" sz="2400" b="1" dirty="0">
              <a:solidFill>
                <a:srgbClr val="FF0000"/>
              </a:solidFill>
              <a:latin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4" name="Group 2"/>
          <p:cNvGrpSpPr>
            <a:grpSpLocks/>
          </p:cNvGrpSpPr>
          <p:nvPr/>
        </p:nvGrpSpPr>
        <p:grpSpPr bwMode="auto">
          <a:xfrm>
            <a:off x="0" y="0"/>
            <a:ext cx="9075738" cy="6861175"/>
            <a:chOff x="6" y="1"/>
            <a:chExt cx="5717" cy="4322"/>
          </a:xfrm>
        </p:grpSpPr>
        <p:sp>
          <p:nvSpPr>
            <p:cNvPr id="28680" name="Rectangle 3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28681" name="Rectangle 4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sp>
        <p:nvSpPr>
          <p:cNvPr id="28675" name="Text Box 2"/>
          <p:cNvSpPr txBox="1">
            <a:spLocks noChangeArrowheads="1"/>
          </p:cNvSpPr>
          <p:nvPr/>
        </p:nvSpPr>
        <p:spPr bwMode="auto">
          <a:xfrm>
            <a:off x="685800" y="1828800"/>
            <a:ext cx="4038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>
                <a:solidFill>
                  <a:srgbClr val="000099"/>
                </a:solidFill>
                <a:latin typeface="Arial" charset="0"/>
              </a:rPr>
              <a:t>ОСНОВНЫЕ ЦЕЛИ:</a:t>
            </a:r>
          </a:p>
        </p:txBody>
      </p:sp>
      <p:sp>
        <p:nvSpPr>
          <p:cNvPr id="28676" name="Text Box 3"/>
          <p:cNvSpPr txBox="1">
            <a:spLocks noChangeArrowheads="1"/>
          </p:cNvSpPr>
          <p:nvPr/>
        </p:nvSpPr>
        <p:spPr bwMode="auto">
          <a:xfrm>
            <a:off x="1436688" y="3141663"/>
            <a:ext cx="6705600" cy="862012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latin typeface="Arial" charset="0"/>
              </a:rPr>
              <a:t>1) РАСШИРЕНИЕ ПОНЯТИЙНОЙ БАЗЫ</a:t>
            </a:r>
          </a:p>
          <a:p>
            <a:pPr>
              <a:spcBef>
                <a:spcPct val="50000"/>
              </a:spcBef>
            </a:pPr>
            <a:r>
              <a:rPr lang="ru-RU" sz="2000" b="1">
                <a:latin typeface="Arial" charset="0"/>
              </a:rPr>
              <a:t>    (ПРЕДМЕТНОЙ И НАДПРЕДМЕТНОЙ).</a:t>
            </a:r>
          </a:p>
        </p:txBody>
      </p:sp>
      <p:sp>
        <p:nvSpPr>
          <p:cNvPr id="28677" name="Text Box 4"/>
          <p:cNvSpPr txBox="1">
            <a:spLocks noChangeArrowheads="1"/>
          </p:cNvSpPr>
          <p:nvPr/>
        </p:nvSpPr>
        <p:spPr bwMode="auto">
          <a:xfrm>
            <a:off x="1462088" y="4560888"/>
            <a:ext cx="6680200" cy="862012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latin typeface="Arial" charset="0"/>
              </a:rPr>
              <a:t>2) ФОРМИРОВАНИЕ  УМЕНИЯ САМОСТОЯТЕЛЬНО</a:t>
            </a:r>
          </a:p>
          <a:p>
            <a:pPr>
              <a:spcBef>
                <a:spcPct val="50000"/>
              </a:spcBef>
            </a:pPr>
            <a:r>
              <a:rPr lang="ru-RU" sz="2000" b="1">
                <a:latin typeface="Arial" charset="0"/>
              </a:rPr>
              <a:t>    СТРОИТЬ И ПРИМЕНЯТЬ НОВОЕ ЗНАНИЕ.</a:t>
            </a:r>
            <a:endParaRPr lang="ru-RU" sz="2400"/>
          </a:p>
        </p:txBody>
      </p:sp>
      <p:sp>
        <p:nvSpPr>
          <p:cNvPr id="28678" name="Text Box 7"/>
          <p:cNvSpPr txBox="1">
            <a:spLocks noChangeArrowheads="1"/>
          </p:cNvSpPr>
          <p:nvPr/>
        </p:nvSpPr>
        <p:spPr bwMode="auto">
          <a:xfrm>
            <a:off x="228600" y="533400"/>
            <a:ext cx="8686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125000"/>
              </a:lnSpc>
              <a:spcBef>
                <a:spcPct val="20000"/>
              </a:spcBef>
            </a:pPr>
            <a:r>
              <a:rPr lang="ru-RU" sz="3000" b="1">
                <a:solidFill>
                  <a:srgbClr val="CC0000"/>
                </a:solidFill>
                <a:latin typeface="Arial" charset="0"/>
              </a:rPr>
              <a:t>УРОК ОТКРЫТИЯ НОВОГО ЗНАНИЯ</a:t>
            </a:r>
          </a:p>
        </p:txBody>
      </p:sp>
      <p:pic>
        <p:nvPicPr>
          <p:cNvPr id="28679" name="Picture 8" descr="bd00146_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05600" y="1600200"/>
            <a:ext cx="1219200" cy="1144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2" name="Group 2"/>
          <p:cNvGrpSpPr>
            <a:grpSpLocks/>
          </p:cNvGrpSpPr>
          <p:nvPr/>
        </p:nvGrpSpPr>
        <p:grpSpPr bwMode="auto">
          <a:xfrm>
            <a:off x="0" y="0"/>
            <a:ext cx="9075738" cy="6861175"/>
            <a:chOff x="6" y="1"/>
            <a:chExt cx="5717" cy="4322"/>
          </a:xfrm>
        </p:grpSpPr>
        <p:sp>
          <p:nvSpPr>
            <p:cNvPr id="30726" name="Rectangle 3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30727" name="Rectangle 4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pic>
        <p:nvPicPr>
          <p:cNvPr id="30723" name="Picture 4" descr="Peterson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2349500"/>
            <a:ext cx="3349625" cy="269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4" name="Picture 3" descr="Peterson17"/>
          <p:cNvPicPr>
            <a:picLocks noChangeAspect="1" noChangeArrowheads="1"/>
          </p:cNvPicPr>
          <p:nvPr/>
        </p:nvPicPr>
        <p:blipFill>
          <a:blip r:embed="rId3">
            <a:lum contrast="6000"/>
          </a:blip>
          <a:srcRect/>
          <a:stretch>
            <a:fillRect/>
          </a:stretch>
        </p:blipFill>
        <p:spPr bwMode="auto">
          <a:xfrm>
            <a:off x="5148263" y="2349500"/>
            <a:ext cx="3346450" cy="268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397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4200" y="765175"/>
            <a:ext cx="7907338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39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3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3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70" name="Group 2"/>
          <p:cNvGrpSpPr>
            <a:grpSpLocks/>
          </p:cNvGrpSpPr>
          <p:nvPr/>
        </p:nvGrpSpPr>
        <p:grpSpPr bwMode="auto">
          <a:xfrm>
            <a:off x="0" y="0"/>
            <a:ext cx="9075738" cy="6861175"/>
            <a:chOff x="6" y="1"/>
            <a:chExt cx="5717" cy="4322"/>
          </a:xfrm>
        </p:grpSpPr>
        <p:sp>
          <p:nvSpPr>
            <p:cNvPr id="32779" name="Rectangle 3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32780" name="Rectangle 4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468313" y="404813"/>
            <a:ext cx="8229600" cy="730250"/>
          </a:xfrm>
          <a:prstGeom prst="rect">
            <a:avLst/>
          </a:prstGeom>
          <a:noFill/>
          <a:ln w="28575" cap="sq">
            <a:solidFill>
              <a:srgbClr val="6699FF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marL="457200" indent="-457200"/>
            <a:endParaRPr lang="ru-RU" sz="800" b="1">
              <a:solidFill>
                <a:srgbClr val="E80000"/>
              </a:solidFill>
              <a:latin typeface="Arial" charset="0"/>
            </a:endParaRPr>
          </a:p>
          <a:p>
            <a:pPr marL="457200" indent="-457200">
              <a:buFontTx/>
              <a:buAutoNum type="arabicPeriod"/>
            </a:pPr>
            <a:r>
              <a:rPr lang="ru-RU" sz="2400" b="1">
                <a:solidFill>
                  <a:srgbClr val="E80000"/>
                </a:solidFill>
                <a:latin typeface="Arial" charset="0"/>
              </a:rPr>
              <a:t>Мотивация к учебной деятельности </a:t>
            </a:r>
            <a:r>
              <a:rPr lang="ru-RU" sz="2400">
                <a:latin typeface="Arial" charset="0"/>
              </a:rPr>
              <a:t> </a:t>
            </a:r>
          </a:p>
          <a:p>
            <a:pPr marL="457200" indent="-457200"/>
            <a:endParaRPr lang="ru-RU" sz="800">
              <a:latin typeface="Arial" charset="0"/>
            </a:endParaRPr>
          </a:p>
        </p:txBody>
      </p:sp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471488" y="1341438"/>
            <a:ext cx="8229600" cy="1098550"/>
          </a:xfrm>
          <a:prstGeom prst="rect">
            <a:avLst/>
          </a:prstGeom>
          <a:solidFill>
            <a:srgbClr val="FFFFE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100000"/>
              </a:spcBef>
            </a:pPr>
            <a:r>
              <a:rPr lang="ru-RU" sz="2000" b="1">
                <a:latin typeface="Arial" charset="0"/>
              </a:rPr>
              <a:t>Цель этапа:</a:t>
            </a:r>
            <a:endParaRPr lang="ru-RU" sz="2000">
              <a:latin typeface="Arial" charset="0"/>
            </a:endParaRPr>
          </a:p>
          <a:p>
            <a:pPr>
              <a:spcBef>
                <a:spcPct val="30000"/>
              </a:spcBef>
            </a:pPr>
            <a:r>
              <a:rPr lang="ru-RU" sz="2000">
                <a:latin typeface="Arial" charset="0"/>
              </a:rPr>
              <a:t>Включение в учебную деятельность на личностно значимом уровне.</a:t>
            </a:r>
            <a:endParaRPr lang="ru-RU" sz="2300"/>
          </a:p>
        </p:txBody>
      </p:sp>
      <p:pic>
        <p:nvPicPr>
          <p:cNvPr id="10" name="Picture 5" descr="Peterson"/>
          <p:cNvPicPr>
            <a:picLocks noChangeAspect="1" noChangeArrowheads="1"/>
          </p:cNvPicPr>
          <p:nvPr/>
        </p:nvPicPr>
        <p:blipFill>
          <a:blip r:embed="rId2">
            <a:lum contrast="12000"/>
          </a:blip>
          <a:srcRect/>
          <a:stretch>
            <a:fillRect/>
          </a:stretch>
        </p:blipFill>
        <p:spPr bwMode="auto">
          <a:xfrm>
            <a:off x="471488" y="3046413"/>
            <a:ext cx="2322512" cy="271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2987675" y="3046413"/>
            <a:ext cx="5616575" cy="30067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marL="355600" indent="-355600">
              <a:spcBef>
                <a:spcPct val="90000"/>
              </a:spcBef>
            </a:pPr>
            <a:r>
              <a:rPr lang="ru-RU" sz="2400" b="1">
                <a:solidFill>
                  <a:srgbClr val="0033CC"/>
                </a:solidFill>
                <a:latin typeface="Arial" charset="0"/>
              </a:rPr>
              <a:t>1.</a:t>
            </a:r>
            <a:r>
              <a:rPr lang="ru-RU" sz="2400" b="1">
                <a:latin typeface="Arial" charset="0"/>
              </a:rPr>
              <a:t> Знаю что значит уметь учиться</a:t>
            </a:r>
          </a:p>
          <a:p>
            <a:pPr marL="355600" indent="-355600">
              <a:spcBef>
                <a:spcPct val="105000"/>
              </a:spcBef>
            </a:pPr>
            <a:endParaRPr lang="ru-RU" sz="1600" b="1" i="1">
              <a:latin typeface="Arial" charset="0"/>
            </a:endParaRPr>
          </a:p>
          <a:p>
            <a:pPr marL="355600" indent="-355600"/>
            <a:r>
              <a:rPr lang="ru-RU" sz="1600" b="1" i="1">
                <a:latin typeface="Arial" charset="0"/>
              </a:rPr>
              <a:t>    </a:t>
            </a:r>
          </a:p>
          <a:p>
            <a:pPr marL="355600" indent="-355600"/>
            <a:r>
              <a:rPr lang="ru-RU" sz="1600" b="1" i="1">
                <a:latin typeface="Arial" charset="0"/>
              </a:rPr>
              <a:t> </a:t>
            </a:r>
          </a:p>
          <a:p>
            <a:pPr marL="355600" indent="-355600"/>
            <a:r>
              <a:rPr lang="ru-RU" sz="1600" b="1" i="1">
                <a:latin typeface="Arial" charset="0"/>
              </a:rPr>
              <a:t>             </a:t>
            </a:r>
            <a:r>
              <a:rPr lang="ru-RU" sz="1600" b="1">
                <a:solidFill>
                  <a:srgbClr val="009999"/>
                </a:solidFill>
                <a:latin typeface="Arial" charset="0"/>
              </a:rPr>
              <a:t>(</a:t>
            </a:r>
            <a:r>
              <a:rPr lang="ru-RU" sz="1600" b="1" i="1">
                <a:solidFill>
                  <a:srgbClr val="009999"/>
                </a:solidFill>
                <a:latin typeface="Arial" charset="0"/>
              </a:rPr>
              <a:t>норма учебной деятельности</a:t>
            </a:r>
            <a:r>
              <a:rPr lang="ru-RU" sz="1600" b="1">
                <a:solidFill>
                  <a:srgbClr val="009999"/>
                </a:solidFill>
                <a:latin typeface="Arial" charset="0"/>
              </a:rPr>
              <a:t>)</a:t>
            </a:r>
          </a:p>
          <a:p>
            <a:pPr marL="355600" indent="-355600">
              <a:spcBef>
                <a:spcPct val="30000"/>
              </a:spcBef>
            </a:pPr>
            <a:r>
              <a:rPr lang="ru-RU" sz="2400" b="1">
                <a:solidFill>
                  <a:schemeClr val="accent2"/>
                </a:solidFill>
                <a:latin typeface="Arial" charset="0"/>
              </a:rPr>
              <a:t>2.</a:t>
            </a:r>
            <a:r>
              <a:rPr lang="ru-RU" sz="2400" b="1">
                <a:latin typeface="Arial" charset="0"/>
              </a:rPr>
              <a:t> Хочу учиться</a:t>
            </a:r>
            <a:endParaRPr lang="ru-RU" sz="2400" b="1">
              <a:solidFill>
                <a:srgbClr val="FF0000"/>
              </a:solidFill>
              <a:latin typeface="Arial" charset="0"/>
            </a:endParaRPr>
          </a:p>
          <a:p>
            <a:pPr marL="355600" indent="-355600">
              <a:spcBef>
                <a:spcPct val="20000"/>
              </a:spcBef>
            </a:pPr>
            <a:r>
              <a:rPr lang="ru-RU" sz="2400" b="1">
                <a:solidFill>
                  <a:srgbClr val="0033CC"/>
                </a:solidFill>
                <a:latin typeface="Arial" charset="0"/>
              </a:rPr>
              <a:t>3.</a:t>
            </a:r>
            <a:r>
              <a:rPr lang="ru-RU" sz="2400" b="1">
                <a:latin typeface="Arial" charset="0"/>
              </a:rPr>
              <a:t> Могу учиться </a:t>
            </a:r>
            <a:r>
              <a:rPr lang="ru-RU" sz="1800" b="1">
                <a:solidFill>
                  <a:srgbClr val="009999"/>
                </a:solidFill>
                <a:latin typeface="Arial" charset="0"/>
              </a:rPr>
              <a:t>(</a:t>
            </a:r>
            <a:r>
              <a:rPr lang="ru-RU" sz="1800" b="1" i="1">
                <a:solidFill>
                  <a:srgbClr val="009999"/>
                </a:solidFill>
                <a:latin typeface="Arial" charset="0"/>
              </a:rPr>
              <a:t>содержательные рамки</a:t>
            </a:r>
            <a:r>
              <a:rPr lang="ru-RU" sz="1800" b="1">
                <a:solidFill>
                  <a:srgbClr val="009999"/>
                </a:solidFill>
                <a:latin typeface="Arial" charset="0"/>
              </a:rPr>
              <a:t>)</a:t>
            </a:r>
          </a:p>
          <a:p>
            <a:pPr marL="355600" indent="-355600">
              <a:spcBef>
                <a:spcPct val="10000"/>
              </a:spcBef>
            </a:pPr>
            <a:r>
              <a:rPr lang="ru-RU" sz="2400" b="1">
                <a:solidFill>
                  <a:srgbClr val="0033CC"/>
                </a:solidFill>
                <a:latin typeface="Arial" charset="0"/>
              </a:rPr>
              <a:t>4.</a:t>
            </a:r>
            <a:r>
              <a:rPr lang="ru-RU" sz="2400" b="1">
                <a:latin typeface="Arial" charset="0"/>
              </a:rPr>
              <a:t> Зачем мне надо учиться</a:t>
            </a:r>
          </a:p>
        </p:txBody>
      </p:sp>
      <p:grpSp>
        <p:nvGrpSpPr>
          <p:cNvPr id="32775" name="Group 7"/>
          <p:cNvGrpSpPr>
            <a:grpSpLocks/>
          </p:cNvGrpSpPr>
          <p:nvPr/>
        </p:nvGrpSpPr>
        <p:grpSpPr bwMode="auto">
          <a:xfrm>
            <a:off x="4716463" y="3500438"/>
            <a:ext cx="2208212" cy="793750"/>
            <a:chOff x="1852" y="255"/>
            <a:chExt cx="2115" cy="681"/>
          </a:xfrm>
        </p:grpSpPr>
        <p:pic>
          <p:nvPicPr>
            <p:cNvPr id="32777" name="Picture 8" descr="Peterson17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061" y="255"/>
              <a:ext cx="906" cy="6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778" name="Picture 9" descr="Peterson16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852" y="256"/>
              <a:ext cx="907" cy="6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842" name="Group 2"/>
          <p:cNvGrpSpPr>
            <a:grpSpLocks/>
          </p:cNvGrpSpPr>
          <p:nvPr/>
        </p:nvGrpSpPr>
        <p:grpSpPr bwMode="auto">
          <a:xfrm>
            <a:off x="0" y="0"/>
            <a:ext cx="9075738" cy="6861175"/>
            <a:chOff x="6" y="1"/>
            <a:chExt cx="5717" cy="4322"/>
          </a:xfrm>
        </p:grpSpPr>
        <p:sp>
          <p:nvSpPr>
            <p:cNvPr id="35859" name="Rectangle 3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35860" name="Rectangle 4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468313" y="476250"/>
            <a:ext cx="8064500" cy="762000"/>
          </a:xfrm>
          <a:prstGeom prst="rect">
            <a:avLst/>
          </a:prstGeom>
          <a:noFill/>
          <a:ln w="28575">
            <a:solidFill>
              <a:srgbClr val="6699FF"/>
            </a:solidFill>
            <a:miter lim="800000"/>
            <a:headEnd/>
            <a:tailEnd/>
          </a:ln>
        </p:spPr>
        <p:txBody>
          <a:bodyPr anchor="ctr"/>
          <a:lstStyle/>
          <a:p>
            <a:pPr marL="401638" indent="-401638">
              <a:spcBef>
                <a:spcPct val="30000"/>
              </a:spcBef>
              <a:tabLst>
                <a:tab pos="60325" algn="l"/>
              </a:tabLst>
            </a:pPr>
            <a:r>
              <a:rPr lang="ru-RU" sz="2400" b="1">
                <a:solidFill>
                  <a:srgbClr val="E80000"/>
                </a:solidFill>
                <a:latin typeface="Arial" charset="0"/>
              </a:rPr>
              <a:t>2. Актуализация знаний и пробное учебное действие</a:t>
            </a:r>
            <a:r>
              <a:rPr lang="ru-RU" sz="2400" b="1">
                <a:latin typeface="Arial" charset="0"/>
                <a:cs typeface="Times New Roman" pitchFamily="18" charset="0"/>
              </a:rPr>
              <a:t> </a:t>
            </a:r>
            <a:endParaRPr lang="ru-RU" sz="2400" b="1">
              <a:latin typeface="Arial" charset="0"/>
            </a:endParaRPr>
          </a:p>
        </p:txBody>
      </p:sp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468313" y="1341438"/>
            <a:ext cx="8064500" cy="1111250"/>
          </a:xfrm>
          <a:prstGeom prst="rect">
            <a:avLst/>
          </a:prstGeom>
          <a:solidFill>
            <a:srgbClr val="FFFFD9"/>
          </a:solidFill>
          <a:ln w="12700" cap="sq">
            <a:solidFill>
              <a:srgbClr val="FFFF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ru-RU" sz="2000" b="1">
                <a:latin typeface="Arial" charset="0"/>
              </a:rPr>
              <a:t>Цель этапа:</a:t>
            </a:r>
          </a:p>
          <a:p>
            <a:pPr>
              <a:spcBef>
                <a:spcPct val="30000"/>
              </a:spcBef>
            </a:pPr>
            <a:r>
              <a:rPr lang="ru-RU" sz="2000">
                <a:latin typeface="Arial" charset="0"/>
              </a:rPr>
              <a:t>Готовность мышления и осознание потребности к построению нового способа действия. </a:t>
            </a:r>
            <a:endParaRPr lang="ru-RU" sz="2300"/>
          </a:p>
        </p:txBody>
      </p:sp>
      <p:pic>
        <p:nvPicPr>
          <p:cNvPr id="35845" name="Pictur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8488" y="2486025"/>
            <a:ext cx="5370512" cy="58578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pic>
        <p:nvPicPr>
          <p:cNvPr id="35846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92463" y="3106738"/>
            <a:ext cx="5370512" cy="58578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pic>
        <p:nvPicPr>
          <p:cNvPr id="35847" name="Picture 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76600" y="4094163"/>
            <a:ext cx="5370513" cy="58578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sp>
        <p:nvSpPr>
          <p:cNvPr id="35848" name="Text Box 6"/>
          <p:cNvSpPr txBox="1">
            <a:spLocks noChangeArrowheads="1"/>
          </p:cNvSpPr>
          <p:nvPr/>
        </p:nvSpPr>
        <p:spPr bwMode="auto">
          <a:xfrm>
            <a:off x="4710113" y="5303838"/>
            <a:ext cx="3798887" cy="42703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ru-RU" sz="2200" b="1">
                <a:solidFill>
                  <a:srgbClr val="0033CC"/>
                </a:solidFill>
                <a:latin typeface="Arial" charset="0"/>
              </a:rPr>
              <a:t>4.</a:t>
            </a:r>
            <a:r>
              <a:rPr lang="ru-RU" sz="2200" b="1">
                <a:latin typeface="Arial" charset="0"/>
              </a:rPr>
              <a:t>  Фиксация затруднения</a:t>
            </a:r>
            <a:endParaRPr lang="ru-RU" sz="2200">
              <a:latin typeface="Arial" charset="0"/>
            </a:endParaRPr>
          </a:p>
        </p:txBody>
      </p: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633413" y="2725738"/>
            <a:ext cx="2655887" cy="1403350"/>
            <a:chOff x="295" y="300"/>
            <a:chExt cx="2086" cy="1134"/>
          </a:xfrm>
        </p:grpSpPr>
        <p:pic>
          <p:nvPicPr>
            <p:cNvPr id="35857" name="Picture 8" descr="Peterson2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95" y="300"/>
              <a:ext cx="907" cy="1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858" name="Picture 9" descr="Peterson3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474" y="300"/>
              <a:ext cx="907" cy="1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6" name="Picture 1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33413" y="4278313"/>
            <a:ext cx="2655887" cy="13874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pic>
        <p:nvPicPr>
          <p:cNvPr id="27" name="Picture 3" descr="Peterson6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62350" y="5040313"/>
            <a:ext cx="1150938" cy="13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6" name="Group 2"/>
          <p:cNvGrpSpPr>
            <a:grpSpLocks/>
          </p:cNvGrpSpPr>
          <p:nvPr/>
        </p:nvGrpSpPr>
        <p:grpSpPr bwMode="auto">
          <a:xfrm>
            <a:off x="0" y="0"/>
            <a:ext cx="9075738" cy="6861175"/>
            <a:chOff x="6" y="1"/>
            <a:chExt cx="5717" cy="4322"/>
          </a:xfrm>
        </p:grpSpPr>
        <p:sp>
          <p:nvSpPr>
            <p:cNvPr id="36872" name="Rectangle 3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36873" name="Rectangle 4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sp>
        <p:nvSpPr>
          <p:cNvPr id="36867" name="Rectangle 7"/>
          <p:cNvSpPr>
            <a:spLocks noChangeArrowheads="1"/>
          </p:cNvSpPr>
          <p:nvPr/>
        </p:nvSpPr>
        <p:spPr bwMode="auto">
          <a:xfrm>
            <a:off x="395288" y="476250"/>
            <a:ext cx="8208962" cy="762000"/>
          </a:xfrm>
          <a:prstGeom prst="rect">
            <a:avLst/>
          </a:prstGeom>
          <a:noFill/>
          <a:ln w="28575">
            <a:solidFill>
              <a:srgbClr val="6699FF"/>
            </a:solidFill>
            <a:miter lim="800000"/>
            <a:headEnd/>
            <a:tailEnd/>
          </a:ln>
        </p:spPr>
        <p:txBody>
          <a:bodyPr anchor="ctr"/>
          <a:lstStyle/>
          <a:p>
            <a:pPr marL="401638" indent="-401638">
              <a:spcBef>
                <a:spcPct val="30000"/>
              </a:spcBef>
              <a:tabLst>
                <a:tab pos="60325" algn="l"/>
              </a:tabLst>
            </a:pPr>
            <a:r>
              <a:rPr lang="ru-RU" sz="2400" b="1">
                <a:solidFill>
                  <a:srgbClr val="E80000"/>
                </a:solidFill>
                <a:latin typeface="Arial" charset="0"/>
              </a:rPr>
              <a:t>2. Актуализация знаний и пробное учебное действие</a:t>
            </a:r>
            <a:endParaRPr lang="ru-RU" sz="2400" b="1">
              <a:latin typeface="Arial" charset="0"/>
            </a:endParaRPr>
          </a:p>
        </p:txBody>
      </p:sp>
      <p:sp>
        <p:nvSpPr>
          <p:cNvPr id="36868" name="Rectangle 2"/>
          <p:cNvSpPr>
            <a:spLocks noChangeArrowheads="1"/>
          </p:cNvSpPr>
          <p:nvPr/>
        </p:nvSpPr>
        <p:spPr bwMode="auto">
          <a:xfrm>
            <a:off x="836613" y="2930525"/>
            <a:ext cx="7551737" cy="10160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"/>
              </a:spcBef>
              <a:spcAft>
                <a:spcPct val="25000"/>
              </a:spcAft>
            </a:pPr>
            <a:r>
              <a:rPr lang="ru-RU" sz="2000">
                <a:latin typeface="Arial" charset="0"/>
              </a:rPr>
              <a:t>4. Организовать  </a:t>
            </a:r>
            <a:r>
              <a:rPr lang="ru-RU" sz="2000">
                <a:solidFill>
                  <a:srgbClr val="FF0000"/>
                </a:solidFill>
                <a:latin typeface="Arial" charset="0"/>
              </a:rPr>
              <a:t>фиксацию индивидуальных затруднений</a:t>
            </a:r>
            <a:r>
              <a:rPr lang="ru-RU" sz="2000">
                <a:latin typeface="Arial" charset="0"/>
              </a:rPr>
              <a:t> в выполнении учащимися  пробного учебного действия или его обосновании.</a:t>
            </a:r>
          </a:p>
        </p:txBody>
      </p:sp>
      <p:sp>
        <p:nvSpPr>
          <p:cNvPr id="36869" name="Text Box 4"/>
          <p:cNvSpPr txBox="1">
            <a:spLocks noChangeArrowheads="1"/>
          </p:cNvSpPr>
          <p:nvPr/>
        </p:nvSpPr>
        <p:spPr bwMode="auto">
          <a:xfrm>
            <a:off x="842963" y="1584325"/>
            <a:ext cx="430212" cy="12509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r>
              <a:rPr lang="ru-RU" sz="2000">
                <a:latin typeface="Arial" charset="0"/>
              </a:rPr>
              <a:t>1.</a:t>
            </a:r>
          </a:p>
          <a:p>
            <a:pPr>
              <a:spcBef>
                <a:spcPct val="40000"/>
              </a:spcBef>
              <a:spcAft>
                <a:spcPct val="40000"/>
              </a:spcAft>
            </a:pPr>
            <a:r>
              <a:rPr lang="ru-RU" sz="2000">
                <a:latin typeface="Arial" charset="0"/>
              </a:rPr>
              <a:t>2.</a:t>
            </a:r>
          </a:p>
          <a:p>
            <a:r>
              <a:rPr lang="ru-RU" sz="2000">
                <a:latin typeface="Arial" charset="0"/>
              </a:rPr>
              <a:t>3. </a:t>
            </a:r>
          </a:p>
        </p:txBody>
      </p:sp>
      <p:sp>
        <p:nvSpPr>
          <p:cNvPr id="36870" name="Rectangle 6"/>
          <p:cNvSpPr>
            <a:spLocks noChangeArrowheads="1"/>
          </p:cNvSpPr>
          <p:nvPr/>
        </p:nvSpPr>
        <p:spPr bwMode="auto">
          <a:xfrm>
            <a:off x="430213" y="1457325"/>
            <a:ext cx="8215312" cy="2757488"/>
          </a:xfrm>
          <a:prstGeom prst="rect">
            <a:avLst/>
          </a:prstGeom>
          <a:noFill/>
          <a:ln w="12700" cap="sq">
            <a:solidFill>
              <a:srgbClr val="0033CC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511175" y="4868863"/>
            <a:ext cx="78533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>
                <a:solidFill>
                  <a:srgbClr val="FF3300"/>
                </a:solidFill>
                <a:latin typeface="Tahoma" pitchFamily="34" charset="0"/>
              </a:rPr>
              <a:t>Затруднение</a:t>
            </a:r>
            <a:r>
              <a:rPr lang="ru-RU" sz="2000">
                <a:latin typeface="Tahoma" pitchFamily="34" charset="0"/>
              </a:rPr>
              <a:t> – фиксация того, что </a:t>
            </a:r>
            <a:r>
              <a:rPr lang="ru-RU" sz="2000">
                <a:solidFill>
                  <a:srgbClr val="FF3300"/>
                </a:solidFill>
                <a:latin typeface="Tahoma" pitchFamily="34" charset="0"/>
              </a:rPr>
              <a:t>я не могу</a:t>
            </a:r>
            <a:r>
              <a:rPr lang="ru-RU" sz="2000">
                <a:latin typeface="Tahoma" pitchFamily="34" charset="0"/>
              </a:rPr>
              <a:t> что-то сделать. </a:t>
            </a:r>
          </a:p>
          <a:p>
            <a:r>
              <a:rPr lang="ru-RU" sz="2000">
                <a:latin typeface="Tahoma" pitchFamily="34" charset="0"/>
              </a:rPr>
              <a:t>Фиксация невозможности получить запланированный результат.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3"/>
          <p:cNvSpPr txBox="1">
            <a:spLocks noChangeArrowheads="1"/>
          </p:cNvSpPr>
          <p:nvPr/>
        </p:nvSpPr>
        <p:spPr bwMode="auto">
          <a:xfrm>
            <a:off x="250825" y="765175"/>
            <a:ext cx="849788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70200" indent="-2870200" eaLnBrk="1" hangingPunct="1"/>
            <a:r>
              <a:rPr lang="ru-RU" sz="2800" b="1">
                <a:solidFill>
                  <a:schemeClr val="accent2"/>
                </a:solidFill>
                <a:latin typeface="Tahoma" pitchFamily="34" charset="0"/>
              </a:rPr>
              <a:t>Затруднение</a:t>
            </a:r>
            <a:r>
              <a:rPr lang="ru-RU" sz="2800" b="1">
                <a:solidFill>
                  <a:srgbClr val="CC6600"/>
                </a:solidFill>
                <a:latin typeface="Tahoma" pitchFamily="34" charset="0"/>
              </a:rPr>
              <a:t> </a:t>
            </a:r>
            <a:r>
              <a:rPr lang="ru-RU" sz="2800" b="1">
                <a:latin typeface="Tahoma" pitchFamily="34" charset="0"/>
              </a:rPr>
              <a:t>– фиксация того, что </a:t>
            </a:r>
            <a:r>
              <a:rPr lang="ru-RU" sz="2800" b="1">
                <a:solidFill>
                  <a:srgbClr val="FF3300"/>
                </a:solidFill>
                <a:latin typeface="Tahoma" pitchFamily="34" charset="0"/>
              </a:rPr>
              <a:t>я не могу</a:t>
            </a:r>
            <a:r>
              <a:rPr lang="ru-RU" sz="2800" b="1">
                <a:latin typeface="Tahoma" pitchFamily="34" charset="0"/>
              </a:rPr>
              <a:t> что-то сделать.</a:t>
            </a:r>
            <a:r>
              <a:rPr lang="ru-RU" sz="2400" b="1">
                <a:latin typeface="Tahoma" pitchFamily="34" charset="0"/>
              </a:rPr>
              <a:t> </a:t>
            </a: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250825" y="5373688"/>
            <a:ext cx="76327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2800" b="1">
                <a:solidFill>
                  <a:schemeClr val="accent2"/>
                </a:solidFill>
                <a:latin typeface="Tahoma" pitchFamily="34" charset="0"/>
              </a:rPr>
              <a:t>Фиксация невозможности получить</a:t>
            </a:r>
            <a:r>
              <a:rPr lang="ru-RU" sz="2800" b="1">
                <a:latin typeface="Tahoma" pitchFamily="34" charset="0"/>
              </a:rPr>
              <a:t> </a:t>
            </a:r>
          </a:p>
        </p:txBody>
      </p:sp>
      <p:sp>
        <p:nvSpPr>
          <p:cNvPr id="21508" name="Text Box 3"/>
          <p:cNvSpPr txBox="1">
            <a:spLocks noChangeArrowheads="1"/>
          </p:cNvSpPr>
          <p:nvPr/>
        </p:nvSpPr>
        <p:spPr bwMode="auto">
          <a:xfrm>
            <a:off x="2987675" y="5876925"/>
            <a:ext cx="61563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2800" b="1">
                <a:solidFill>
                  <a:schemeClr val="accent2"/>
                </a:solidFill>
                <a:latin typeface="Tahoma" pitchFamily="34" charset="0"/>
              </a:rPr>
              <a:t>запланированный результат.</a:t>
            </a:r>
          </a:p>
        </p:txBody>
      </p:sp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3492500" y="2205038"/>
            <a:ext cx="2232025" cy="2593975"/>
            <a:chOff x="2592" y="1021"/>
            <a:chExt cx="1441" cy="1816"/>
          </a:xfrm>
        </p:grpSpPr>
        <p:pic>
          <p:nvPicPr>
            <p:cNvPr id="21513" name="Picture 4" descr="06"/>
            <p:cNvPicPr>
              <a:picLocks noChangeAspect="1" noChangeArrowheads="1"/>
            </p:cNvPicPr>
            <p:nvPr/>
          </p:nvPicPr>
          <p:blipFill>
            <a:blip r:embed="rId2">
              <a:lum bright="-12000" contrast="12000"/>
            </a:blip>
            <a:srcRect/>
            <a:stretch>
              <a:fillRect/>
            </a:stretch>
          </p:blipFill>
          <p:spPr bwMode="auto">
            <a:xfrm>
              <a:off x="2744" y="1125"/>
              <a:ext cx="1107" cy="14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Rectangle 9"/>
            <p:cNvSpPr>
              <a:spLocks noChangeArrowheads="1"/>
            </p:cNvSpPr>
            <p:nvPr/>
          </p:nvSpPr>
          <p:spPr bwMode="auto">
            <a:xfrm>
              <a:off x="2767" y="1054"/>
              <a:ext cx="1051" cy="281"/>
            </a:xfrm>
            <a:prstGeom prst="rect">
              <a:avLst/>
            </a:prstGeom>
            <a:solidFill>
              <a:srgbClr val="66FF66"/>
            </a:solidFill>
            <a:ln w="28575">
              <a:solidFill>
                <a:srgbClr val="66FF66"/>
              </a:solidFill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none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>
                  <a:solidFill>
                    <a:srgbClr val="E91B4C"/>
                  </a:solidFill>
                  <a:latin typeface="Franklin Gothic Heavy" pitchFamily="34" charset="0"/>
                </a:rPr>
                <a:t>ЗАТРУДНЕНИЕ</a:t>
              </a:r>
              <a:endParaRPr lang="ru-RU" sz="1600">
                <a:solidFill>
                  <a:srgbClr val="E91B4C"/>
                </a:solidFill>
                <a:latin typeface="Franklin Gothic Heavy" pitchFamily="34" charset="0"/>
              </a:endParaRPr>
            </a:p>
          </p:txBody>
        </p:sp>
        <p:grpSp>
          <p:nvGrpSpPr>
            <p:cNvPr id="3" name="Group 38"/>
            <p:cNvGrpSpPr>
              <a:grpSpLocks/>
            </p:cNvGrpSpPr>
            <p:nvPr/>
          </p:nvGrpSpPr>
          <p:grpSpPr bwMode="auto">
            <a:xfrm>
              <a:off x="2592" y="2432"/>
              <a:ext cx="1441" cy="405"/>
              <a:chOff x="2667" y="2264"/>
              <a:chExt cx="1441" cy="405"/>
            </a:xfrm>
          </p:grpSpPr>
          <p:pic>
            <p:nvPicPr>
              <p:cNvPr id="21518" name="AutoShape 3"/>
              <p:cNvPicPr>
                <a:picLocks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2709" y="2264"/>
                <a:ext cx="1252" cy="4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1519" name="Text Box 21"/>
              <p:cNvSpPr txBox="1">
                <a:spLocks noChangeArrowheads="1"/>
              </p:cNvSpPr>
              <p:nvPr/>
            </p:nvSpPr>
            <p:spPr bwMode="auto">
              <a:xfrm>
                <a:off x="2667" y="2306"/>
                <a:ext cx="1441" cy="3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marL="1588" lvl="1" algn="ctr" eaLnBrk="1" hangingPunct="1">
                  <a:spcAft>
                    <a:spcPts val="1000"/>
                  </a:spcAft>
                </a:pPr>
                <a:r>
                  <a:rPr lang="ru-RU" sz="2000" b="1">
                    <a:solidFill>
                      <a:srgbClr val="EA005F"/>
                    </a:solidFill>
                    <a:latin typeface="Tahoma" pitchFamily="34" charset="0"/>
                    <a:cs typeface="Tahoma" pitchFamily="34" charset="0"/>
                  </a:rPr>
                  <a:t>Я НЕ МОГУ…</a:t>
                </a:r>
              </a:p>
            </p:txBody>
          </p:sp>
        </p:grpSp>
      </p:grpSp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0" y="0"/>
            <a:ext cx="9075738" cy="6861175"/>
            <a:chOff x="6" y="1"/>
            <a:chExt cx="5717" cy="4322"/>
          </a:xfrm>
        </p:grpSpPr>
        <p:sp>
          <p:nvSpPr>
            <p:cNvPr id="21511" name="Rectangle 5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1" hangingPunct="1"/>
              <a:endParaRPr lang="ru-RU">
                <a:latin typeface="Calibri" pitchFamily="34" charset="0"/>
              </a:endParaRPr>
            </a:p>
          </p:txBody>
        </p:sp>
        <p:sp>
          <p:nvSpPr>
            <p:cNvPr id="21512" name="Rectangle 6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1" hangingPunct="1"/>
              <a:endParaRPr lang="ru-RU">
                <a:latin typeface="Calibri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914" name="Group 2"/>
          <p:cNvGrpSpPr>
            <a:grpSpLocks/>
          </p:cNvGrpSpPr>
          <p:nvPr/>
        </p:nvGrpSpPr>
        <p:grpSpPr bwMode="auto">
          <a:xfrm>
            <a:off x="0" y="0"/>
            <a:ext cx="9075738" cy="6861175"/>
            <a:chOff x="6" y="1"/>
            <a:chExt cx="5717" cy="4322"/>
          </a:xfrm>
        </p:grpSpPr>
        <p:sp>
          <p:nvSpPr>
            <p:cNvPr id="38920" name="Rectangle 3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38921" name="Rectangle 4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pic>
        <p:nvPicPr>
          <p:cNvPr id="3891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3" y="539750"/>
            <a:ext cx="8461375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6" name="Text Box 3"/>
          <p:cNvSpPr txBox="1">
            <a:spLocks noChangeArrowheads="1"/>
          </p:cNvSpPr>
          <p:nvPr/>
        </p:nvSpPr>
        <p:spPr bwMode="auto">
          <a:xfrm>
            <a:off x="395288" y="1341438"/>
            <a:ext cx="8337550" cy="806450"/>
          </a:xfrm>
          <a:prstGeom prst="rect">
            <a:avLst/>
          </a:prstGeom>
          <a:solidFill>
            <a:srgbClr val="FFFFD9"/>
          </a:solidFill>
          <a:ln w="12700" cap="sq">
            <a:solidFill>
              <a:srgbClr val="FFFF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ru-RU" sz="2000" b="1">
                <a:latin typeface="Arial" charset="0"/>
              </a:rPr>
              <a:t>Цель этапа:</a:t>
            </a:r>
          </a:p>
          <a:p>
            <a:pPr>
              <a:spcBef>
                <a:spcPct val="30000"/>
              </a:spcBef>
            </a:pPr>
            <a:r>
              <a:rPr lang="ru-RU" sz="2000">
                <a:latin typeface="Arial" charset="0"/>
              </a:rPr>
              <a:t>Выявление и фиксация места и причины затруднения. </a:t>
            </a:r>
          </a:p>
        </p:txBody>
      </p:sp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3563938" y="2636838"/>
            <a:ext cx="4968875" cy="335438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marL="444500" indent="-444500"/>
            <a:r>
              <a:rPr lang="ru-RU" sz="2300" b="1">
                <a:solidFill>
                  <a:schemeClr val="accent2"/>
                </a:solidFill>
                <a:latin typeface="Arial" charset="0"/>
              </a:rPr>
              <a:t>1.</a:t>
            </a:r>
            <a:r>
              <a:rPr lang="ru-RU" sz="2300" b="1">
                <a:latin typeface="Arial" charset="0"/>
              </a:rPr>
              <a:t> Перестаю действовать – </a:t>
            </a:r>
          </a:p>
          <a:p>
            <a:pPr marL="444500" indent="-444500"/>
            <a:r>
              <a:rPr lang="ru-RU" sz="2300" b="1">
                <a:latin typeface="Arial" charset="0"/>
              </a:rPr>
              <a:t>    начинаю думать.</a:t>
            </a:r>
          </a:p>
          <a:p>
            <a:pPr marL="444500" indent="-444500">
              <a:spcBef>
                <a:spcPct val="50000"/>
              </a:spcBef>
            </a:pPr>
            <a:r>
              <a:rPr lang="ru-RU" sz="2300" b="1">
                <a:solidFill>
                  <a:schemeClr val="accent2"/>
                </a:solidFill>
                <a:latin typeface="Arial" charset="0"/>
              </a:rPr>
              <a:t>2.</a:t>
            </a:r>
            <a:r>
              <a:rPr lang="ru-RU" sz="2300" b="1">
                <a:latin typeface="Arial" charset="0"/>
              </a:rPr>
              <a:t> Что я делал, какие знания  применял?</a:t>
            </a:r>
          </a:p>
          <a:p>
            <a:pPr marL="444500" indent="-444500">
              <a:spcBef>
                <a:spcPct val="40000"/>
              </a:spcBef>
            </a:pPr>
            <a:r>
              <a:rPr lang="ru-RU" sz="2300" b="1">
                <a:solidFill>
                  <a:schemeClr val="accent2"/>
                </a:solidFill>
                <a:latin typeface="Arial" charset="0"/>
              </a:rPr>
              <a:t>3.</a:t>
            </a:r>
            <a:r>
              <a:rPr lang="ru-RU" sz="2300" b="1">
                <a:latin typeface="Arial" charset="0"/>
              </a:rPr>
              <a:t>  Где возникло затруднение?</a:t>
            </a:r>
          </a:p>
          <a:p>
            <a:pPr marL="444500" indent="-444500" algn="just"/>
            <a:r>
              <a:rPr lang="ru-RU" sz="2300" b="1">
                <a:latin typeface="Arial" charset="0"/>
              </a:rPr>
              <a:t>		       </a:t>
            </a:r>
            <a:r>
              <a:rPr lang="ru-RU" sz="2300" b="1">
                <a:solidFill>
                  <a:srgbClr val="009999"/>
                </a:solidFill>
                <a:latin typeface="Arial" charset="0"/>
              </a:rPr>
              <a:t>(</a:t>
            </a:r>
            <a:r>
              <a:rPr lang="ru-RU" sz="2300" b="1" i="1">
                <a:solidFill>
                  <a:srgbClr val="009999"/>
                </a:solidFill>
                <a:latin typeface="Arial" charset="0"/>
              </a:rPr>
              <a:t>место</a:t>
            </a:r>
            <a:r>
              <a:rPr lang="ru-RU" sz="2300" b="1">
                <a:solidFill>
                  <a:srgbClr val="009999"/>
                </a:solidFill>
                <a:latin typeface="Arial" charset="0"/>
              </a:rPr>
              <a:t>)</a:t>
            </a:r>
          </a:p>
          <a:p>
            <a:pPr marL="444500" indent="-444500">
              <a:spcBef>
                <a:spcPct val="40000"/>
              </a:spcBef>
            </a:pPr>
            <a:r>
              <a:rPr lang="ru-RU" sz="2300" b="1">
                <a:solidFill>
                  <a:schemeClr val="accent2"/>
                </a:solidFill>
                <a:latin typeface="Arial" charset="0"/>
              </a:rPr>
              <a:t>4.</a:t>
            </a:r>
            <a:r>
              <a:rPr lang="ru-RU" sz="2300" b="1">
                <a:latin typeface="Arial" charset="0"/>
              </a:rPr>
              <a:t>  Почему оно возникло?</a:t>
            </a:r>
          </a:p>
          <a:p>
            <a:pPr marL="444500" indent="-444500"/>
            <a:r>
              <a:rPr lang="ru-RU" sz="2300" b="1">
                <a:latin typeface="Arial" charset="0"/>
              </a:rPr>
              <a:t>                 </a:t>
            </a:r>
            <a:r>
              <a:rPr lang="ru-RU" sz="2300" b="1">
                <a:solidFill>
                  <a:srgbClr val="009999"/>
                </a:solidFill>
                <a:latin typeface="Arial" charset="0"/>
              </a:rPr>
              <a:t>(</a:t>
            </a:r>
            <a:r>
              <a:rPr lang="ru-RU" sz="2300" b="1" i="1">
                <a:solidFill>
                  <a:srgbClr val="009999"/>
                </a:solidFill>
                <a:latin typeface="Arial" charset="0"/>
              </a:rPr>
              <a:t>причина</a:t>
            </a:r>
            <a:r>
              <a:rPr lang="ru-RU" sz="2300" b="1">
                <a:solidFill>
                  <a:srgbClr val="009999"/>
                </a:solidFill>
                <a:latin typeface="Arial" charset="0"/>
              </a:rPr>
              <a:t>)</a:t>
            </a:r>
          </a:p>
        </p:txBody>
      </p:sp>
      <p:pic>
        <p:nvPicPr>
          <p:cNvPr id="8" name="Picture 6" descr="Peterson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2781300"/>
            <a:ext cx="2428875" cy="288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07"/>
          <p:cNvPicPr>
            <a:picLocks noChangeAspect="1" noChangeArrowheads="1"/>
          </p:cNvPicPr>
          <p:nvPr/>
        </p:nvPicPr>
        <p:blipFill>
          <a:blip r:embed="rId2" cstate="print">
            <a:lum bright="-30000" contrast="72000"/>
          </a:blip>
          <a:srcRect/>
          <a:stretch>
            <a:fillRect/>
          </a:stretch>
        </p:blipFill>
        <p:spPr bwMode="auto">
          <a:xfrm>
            <a:off x="3347864" y="1484784"/>
            <a:ext cx="2452162" cy="32403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66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/>
            <a:contourClr>
              <a:srgbClr val="FFFFFF"/>
            </a:contourClr>
          </a:sp3d>
        </p:spPr>
      </p:pic>
      <p:sp>
        <p:nvSpPr>
          <p:cNvPr id="5" name="AutoShape 3"/>
          <p:cNvSpPr>
            <a:spLocks noChangeArrowheads="1"/>
          </p:cNvSpPr>
          <p:nvPr/>
        </p:nvSpPr>
        <p:spPr bwMode="auto">
          <a:xfrm>
            <a:off x="3275856" y="4509120"/>
            <a:ext cx="2571768" cy="616799"/>
          </a:xfrm>
          <a:prstGeom prst="round2DiagRect">
            <a:avLst>
              <a:gd name="adj1" fmla="val 32392"/>
              <a:gd name="adj2" fmla="val 0"/>
            </a:avLst>
          </a:prstGeom>
          <a:solidFill>
            <a:srgbClr val="FFFF99"/>
          </a:solidFill>
          <a:ln w="57150">
            <a:solidFill>
              <a:srgbClr val="009900"/>
            </a:solidFill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1588" lvl="1" eaLnBrk="1" fontAlgn="auto" hangingPunct="1">
              <a:spcBef>
                <a:spcPts val="0"/>
              </a:spcBef>
              <a:spcAft>
                <a:spcPts val="1000"/>
              </a:spcAft>
              <a:defRPr/>
            </a:pPr>
            <a:r>
              <a:rPr lang="ru-RU" b="1" dirty="0">
                <a:solidFill>
                  <a:srgbClr val="EA005F"/>
                </a:solidFill>
                <a:latin typeface="Tahoma" pitchFamily="34" charset="0"/>
                <a:cs typeface="Tahoma" pitchFamily="34" charset="0"/>
              </a:rPr>
              <a:t>Я НЕ ЗНАЮ</a:t>
            </a:r>
          </a:p>
        </p:txBody>
      </p:sp>
      <p:pic>
        <p:nvPicPr>
          <p:cNvPr id="6" name="Рисунок 5" descr="Peterson8"/>
          <p:cNvPicPr>
            <a:picLocks noChangeAspect="1" noChangeArrowheads="1"/>
          </p:cNvPicPr>
          <p:nvPr/>
        </p:nvPicPr>
        <p:blipFill>
          <a:blip r:embed="rId3" cstate="print">
            <a:lum bright="-19000" contrast="58000"/>
          </a:blip>
          <a:srcRect/>
          <a:stretch>
            <a:fillRect/>
          </a:stretch>
        </p:blipFill>
        <p:spPr bwMode="auto">
          <a:xfrm>
            <a:off x="6228184" y="1412776"/>
            <a:ext cx="2520280" cy="3214709"/>
          </a:xfrm>
          <a:prstGeom prst="rect">
            <a:avLst/>
          </a:prstGeom>
          <a:noFill/>
          <a:ln w="88900">
            <a:solidFill>
              <a:srgbClr val="66FFFF"/>
            </a:solidFill>
            <a:miter lim="800000"/>
            <a:headEnd/>
            <a:tailEnd/>
          </a:ln>
          <a:effectLst>
            <a:outerShdw blurRad="54991" dist="17780" dir="5400000" algn="ctr" rotWithShape="0">
              <a:schemeClr val="tx1">
                <a:alpha val="40000"/>
              </a:schemeClr>
            </a:outerShdw>
          </a:effectLst>
          <a:scene3d>
            <a:camera prst="orthographicFront"/>
            <a:lightRig rig="threePt" dir="t"/>
          </a:scene3d>
          <a:sp3d contourW="12700">
            <a:bevelT/>
            <a:contourClr>
              <a:schemeClr val="bg1"/>
            </a:contourClr>
          </a:sp3d>
        </p:spPr>
      </p:pic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6156176" y="4509120"/>
            <a:ext cx="2571768" cy="626500"/>
          </a:xfrm>
          <a:prstGeom prst="round2DiagRect">
            <a:avLst>
              <a:gd name="adj1" fmla="val 32392"/>
              <a:gd name="adj2" fmla="val 0"/>
            </a:avLst>
          </a:prstGeom>
          <a:solidFill>
            <a:srgbClr val="FFFF99"/>
          </a:solidFill>
          <a:ln w="57150">
            <a:solidFill>
              <a:srgbClr val="009900"/>
            </a:solidFill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1588" lvl="1" eaLnBrk="1" fontAlgn="auto" hangingPunct="1">
              <a:spcBef>
                <a:spcPts val="0"/>
              </a:spcBef>
              <a:spcAft>
                <a:spcPts val="1000"/>
              </a:spcAft>
              <a:defRPr/>
            </a:pPr>
            <a:r>
              <a:rPr lang="ru-RU" b="1" dirty="0">
                <a:solidFill>
                  <a:srgbClr val="EA005F"/>
                </a:solidFill>
                <a:latin typeface="Tahoma" pitchFamily="34" charset="0"/>
                <a:cs typeface="Tahoma" pitchFamily="34" charset="0"/>
              </a:rPr>
              <a:t> УЗНАТЬ</a:t>
            </a: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3275856" y="1340768"/>
            <a:ext cx="2572338" cy="504056"/>
          </a:xfrm>
          <a:prstGeom prst="rect">
            <a:avLst/>
          </a:prstGeom>
          <a:solidFill>
            <a:srgbClr val="66FF66"/>
          </a:solidFill>
          <a:ln w="28575">
            <a:solidFill>
              <a:srgbClr val="66FF66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spc="300" dirty="0">
                <a:solidFill>
                  <a:srgbClr val="E91B4C"/>
                </a:solidFill>
                <a:latin typeface="Franklin Gothic Heavy" pitchFamily="34" charset="0"/>
                <a:cs typeface="Arial" charset="0"/>
              </a:rPr>
              <a:t>ПРИЧИНА</a:t>
            </a:r>
          </a:p>
        </p:txBody>
      </p:sp>
      <p:sp>
        <p:nvSpPr>
          <p:cNvPr id="10" name="Oval 36"/>
          <p:cNvSpPr>
            <a:spLocks noChangeArrowheads="1"/>
          </p:cNvSpPr>
          <p:nvPr/>
        </p:nvSpPr>
        <p:spPr bwMode="auto">
          <a:xfrm>
            <a:off x="5429256" y="5286388"/>
            <a:ext cx="428628" cy="428628"/>
          </a:xfrm>
          <a:prstGeom prst="ellipse">
            <a:avLst/>
          </a:prstGeom>
          <a:solidFill>
            <a:srgbClr val="FF0066"/>
          </a:solidFill>
          <a:ln w="9525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bg1"/>
                </a:solidFill>
                <a:latin typeface="Comic Sans MS" pitchFamily="66" charset="0"/>
                <a:cs typeface="Arial" charset="0"/>
              </a:rPr>
              <a:t>?</a:t>
            </a:r>
          </a:p>
        </p:txBody>
      </p:sp>
      <p:sp>
        <p:nvSpPr>
          <p:cNvPr id="11" name="Oval 36"/>
          <p:cNvSpPr>
            <a:spLocks noChangeArrowheads="1"/>
          </p:cNvSpPr>
          <p:nvPr/>
        </p:nvSpPr>
        <p:spPr bwMode="auto">
          <a:xfrm>
            <a:off x="8215338" y="5286388"/>
            <a:ext cx="428628" cy="434981"/>
          </a:xfrm>
          <a:prstGeom prst="ellipse">
            <a:avLst/>
          </a:prstGeom>
          <a:solidFill>
            <a:srgbClr val="FF0066"/>
          </a:solidFill>
          <a:ln w="9525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 anchorCtr="1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bg1"/>
                </a:solidFill>
                <a:latin typeface="Comic Sans MS" pitchFamily="66" charset="0"/>
                <a:cs typeface="Arial" charset="0"/>
              </a:rPr>
              <a:t>?</a:t>
            </a:r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6156176" y="1340768"/>
            <a:ext cx="2571768" cy="504056"/>
          </a:xfrm>
          <a:prstGeom prst="rect">
            <a:avLst/>
          </a:prstGeom>
          <a:solidFill>
            <a:srgbClr val="66FF66"/>
          </a:solidFill>
          <a:ln w="28575">
            <a:solidFill>
              <a:srgbClr val="66FF66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spc="300" dirty="0">
                <a:solidFill>
                  <a:srgbClr val="E91B4C"/>
                </a:solidFill>
                <a:latin typeface="Franklin Gothic Heavy" pitchFamily="34" charset="0"/>
                <a:cs typeface="Arial" charset="0"/>
              </a:rPr>
              <a:t>Ц Е Л Ь</a:t>
            </a:r>
          </a:p>
        </p:txBody>
      </p:sp>
      <p:sp>
        <p:nvSpPr>
          <p:cNvPr id="30742" name="Text Box 7"/>
          <p:cNvSpPr txBox="1">
            <a:spLocks noChangeArrowheads="1"/>
          </p:cNvSpPr>
          <p:nvPr/>
        </p:nvSpPr>
        <p:spPr bwMode="auto">
          <a:xfrm>
            <a:off x="285750" y="333375"/>
            <a:ext cx="861060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sz="44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Times New Roman" pitchFamily="18" charset="0"/>
              </a:rPr>
              <a:t>Затруднение – причина – цель.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0" y="0"/>
            <a:ext cx="9075738" cy="6861175"/>
            <a:chOff x="6" y="1"/>
            <a:chExt cx="5717" cy="4322"/>
          </a:xfrm>
        </p:grpSpPr>
        <p:sp>
          <p:nvSpPr>
            <p:cNvPr id="23586" name="Rectangle 5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1" hangingPunct="1"/>
              <a:endParaRPr lang="ru-RU">
                <a:latin typeface="Calibri" pitchFamily="34" charset="0"/>
              </a:endParaRPr>
            </a:p>
          </p:txBody>
        </p:sp>
        <p:sp>
          <p:nvSpPr>
            <p:cNvPr id="23587" name="Rectangle 6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1" hangingPunct="1"/>
              <a:endParaRPr lang="ru-RU">
                <a:latin typeface="Calibri" pitchFamily="34" charset="0"/>
              </a:endParaRPr>
            </a:p>
          </p:txBody>
        </p:sp>
      </p:grpSp>
      <p:pic>
        <p:nvPicPr>
          <p:cNvPr id="19" name="Picture 4" descr="06"/>
          <p:cNvPicPr>
            <a:picLocks noChangeAspect="1" noChangeArrowheads="1"/>
          </p:cNvPicPr>
          <p:nvPr/>
        </p:nvPicPr>
        <p:blipFill>
          <a:blip r:embed="rId4" cstate="print">
            <a:lum bright="-24000" contrast="54000"/>
          </a:blip>
          <a:srcRect/>
          <a:stretch>
            <a:fillRect/>
          </a:stretch>
        </p:blipFill>
        <p:spPr bwMode="auto">
          <a:xfrm>
            <a:off x="323528" y="1412776"/>
            <a:ext cx="2448272" cy="31727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66FF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0" name="Rectangle 9"/>
          <p:cNvSpPr>
            <a:spLocks noChangeArrowheads="1"/>
          </p:cNvSpPr>
          <p:nvPr/>
        </p:nvSpPr>
        <p:spPr bwMode="auto">
          <a:xfrm>
            <a:off x="251520" y="1340768"/>
            <a:ext cx="2592288" cy="504056"/>
          </a:xfrm>
          <a:prstGeom prst="rect">
            <a:avLst/>
          </a:prstGeom>
          <a:solidFill>
            <a:srgbClr val="66FF66"/>
          </a:solidFill>
          <a:ln w="28575">
            <a:solidFill>
              <a:srgbClr val="66FF66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spc="300" dirty="0">
                <a:solidFill>
                  <a:srgbClr val="E91B4C"/>
                </a:solidFill>
                <a:latin typeface="Franklin Gothic Heavy" pitchFamily="34" charset="0"/>
                <a:cs typeface="Arial" charset="0"/>
              </a:rPr>
              <a:t>ЗАТРУДНЕНИЕ</a:t>
            </a:r>
            <a:endParaRPr lang="ru-RU" sz="2000" b="1" spc="300" dirty="0">
              <a:solidFill>
                <a:srgbClr val="E91B4C"/>
              </a:solidFill>
              <a:latin typeface="Franklin Gothic Heavy" pitchFamily="34" charset="0"/>
              <a:cs typeface="Arial" charset="0"/>
            </a:endParaRPr>
          </a:p>
        </p:txBody>
      </p:sp>
      <p:sp>
        <p:nvSpPr>
          <p:cNvPr id="23" name="AutoShape 3"/>
          <p:cNvSpPr>
            <a:spLocks noChangeArrowheads="1"/>
          </p:cNvSpPr>
          <p:nvPr/>
        </p:nvSpPr>
        <p:spPr bwMode="auto">
          <a:xfrm>
            <a:off x="251520" y="4509120"/>
            <a:ext cx="2571768" cy="616799"/>
          </a:xfrm>
          <a:prstGeom prst="round2DiagRect">
            <a:avLst>
              <a:gd name="adj1" fmla="val 32392"/>
              <a:gd name="adj2" fmla="val 0"/>
            </a:avLst>
          </a:prstGeom>
          <a:solidFill>
            <a:srgbClr val="FFFF99"/>
          </a:solidFill>
          <a:ln w="57150">
            <a:solidFill>
              <a:srgbClr val="009900"/>
            </a:solidFill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1588" lvl="1" eaLnBrk="1" fontAlgn="auto" hangingPunct="1">
              <a:spcBef>
                <a:spcPts val="0"/>
              </a:spcBef>
              <a:spcAft>
                <a:spcPts val="1000"/>
              </a:spcAft>
              <a:defRPr/>
            </a:pPr>
            <a:r>
              <a:rPr lang="ru-RU" b="1" dirty="0">
                <a:solidFill>
                  <a:srgbClr val="EA005F"/>
                </a:solidFill>
                <a:latin typeface="Tahoma" pitchFamily="34" charset="0"/>
                <a:cs typeface="Tahoma" pitchFamily="34" charset="0"/>
              </a:rPr>
              <a:t>Я НЕ МОГУ</a:t>
            </a:r>
          </a:p>
        </p:txBody>
      </p:sp>
      <p:sp>
        <p:nvSpPr>
          <p:cNvPr id="22" name="Oval 36"/>
          <p:cNvSpPr>
            <a:spLocks noChangeArrowheads="1"/>
          </p:cNvSpPr>
          <p:nvPr/>
        </p:nvSpPr>
        <p:spPr bwMode="auto">
          <a:xfrm>
            <a:off x="2500298" y="5357826"/>
            <a:ext cx="428628" cy="428628"/>
          </a:xfrm>
          <a:prstGeom prst="ellipse">
            <a:avLst/>
          </a:prstGeom>
          <a:solidFill>
            <a:srgbClr val="FF0066"/>
          </a:solidFill>
          <a:ln w="9525">
            <a:noFill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bg1"/>
                </a:solidFill>
                <a:latin typeface="Comic Sans MS" pitchFamily="66" charset="0"/>
                <a:cs typeface="Arial" charset="0"/>
              </a:rPr>
              <a:t>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62" name="Group 2"/>
          <p:cNvGrpSpPr>
            <a:grpSpLocks/>
          </p:cNvGrpSpPr>
          <p:nvPr/>
        </p:nvGrpSpPr>
        <p:grpSpPr bwMode="auto">
          <a:xfrm>
            <a:off x="0" y="0"/>
            <a:ext cx="9075738" cy="6861175"/>
            <a:chOff x="6" y="1"/>
            <a:chExt cx="5717" cy="4322"/>
          </a:xfrm>
        </p:grpSpPr>
        <p:sp>
          <p:nvSpPr>
            <p:cNvPr id="40970" name="Rectangle 3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40971" name="Rectangle 4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pic>
        <p:nvPicPr>
          <p:cNvPr id="4096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3" y="476250"/>
            <a:ext cx="8332787" cy="62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4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8450" y="1196975"/>
            <a:ext cx="8234363" cy="129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2540000" y="3068638"/>
            <a:ext cx="6264275" cy="24955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marL="457200" indent="-457200">
              <a:spcBef>
                <a:spcPct val="15000"/>
              </a:spcBef>
            </a:pPr>
            <a:r>
              <a:rPr lang="ru-RU" sz="2300" b="1">
                <a:solidFill>
                  <a:schemeClr val="accent2"/>
                </a:solidFill>
                <a:latin typeface="Arial" charset="0"/>
              </a:rPr>
              <a:t>1.</a:t>
            </a:r>
            <a:r>
              <a:rPr lang="ru-RU" sz="2300" b="1">
                <a:latin typeface="Arial" charset="0"/>
              </a:rPr>
              <a:t>  Какое знание строю, чему учусь? </a:t>
            </a:r>
          </a:p>
          <a:p>
            <a:pPr marL="457200" indent="-457200">
              <a:spcAft>
                <a:spcPct val="15000"/>
              </a:spcAft>
            </a:pPr>
            <a:r>
              <a:rPr lang="ru-RU" sz="2000" b="1" i="1">
                <a:latin typeface="Arial" charset="0"/>
              </a:rPr>
              <a:t>                    </a:t>
            </a:r>
            <a:r>
              <a:rPr lang="ru-RU" sz="2000" b="1">
                <a:solidFill>
                  <a:srgbClr val="009999"/>
                </a:solidFill>
                <a:latin typeface="Arial" charset="0"/>
              </a:rPr>
              <a:t>(</a:t>
            </a:r>
            <a:r>
              <a:rPr lang="ru-RU" sz="2000" b="1" i="1">
                <a:solidFill>
                  <a:srgbClr val="009999"/>
                </a:solidFill>
                <a:latin typeface="Arial" charset="0"/>
              </a:rPr>
              <a:t>цель проекта</a:t>
            </a:r>
            <a:r>
              <a:rPr lang="ru-RU" sz="2000" b="1">
                <a:solidFill>
                  <a:srgbClr val="009999"/>
                </a:solidFill>
                <a:latin typeface="Arial" charset="0"/>
              </a:rPr>
              <a:t>)</a:t>
            </a:r>
          </a:p>
          <a:p>
            <a:pPr marL="457200" indent="-457200">
              <a:spcBef>
                <a:spcPct val="85000"/>
              </a:spcBef>
            </a:pPr>
            <a:r>
              <a:rPr lang="ru-RU" sz="2300" b="1">
                <a:solidFill>
                  <a:schemeClr val="accent2"/>
                </a:solidFill>
                <a:latin typeface="Arial" charset="0"/>
              </a:rPr>
              <a:t>2.</a:t>
            </a:r>
            <a:r>
              <a:rPr lang="ru-RU" sz="2300" b="1">
                <a:latin typeface="Arial" charset="0"/>
              </a:rPr>
              <a:t>  Как строю и с помощью чего?</a:t>
            </a:r>
          </a:p>
          <a:p>
            <a:pPr marL="457200" indent="-457200" algn="just">
              <a:spcAft>
                <a:spcPct val="15000"/>
              </a:spcAft>
            </a:pPr>
            <a:r>
              <a:rPr lang="ru-RU" sz="2300" b="1">
                <a:latin typeface="Arial" charset="0"/>
              </a:rPr>
              <a:t>	    </a:t>
            </a:r>
            <a:r>
              <a:rPr lang="ru-RU" sz="2000" b="1">
                <a:solidFill>
                  <a:srgbClr val="009999"/>
                </a:solidFill>
                <a:latin typeface="Arial" charset="0"/>
              </a:rPr>
              <a:t> (</a:t>
            </a:r>
            <a:r>
              <a:rPr lang="ru-RU" sz="2000" b="1" i="1">
                <a:solidFill>
                  <a:srgbClr val="009999"/>
                </a:solidFill>
                <a:latin typeface="Arial" charset="0"/>
              </a:rPr>
              <a:t>выбор способа и средств</a:t>
            </a:r>
            <a:r>
              <a:rPr lang="ru-RU" sz="2000" b="1">
                <a:solidFill>
                  <a:srgbClr val="009999"/>
                </a:solidFill>
                <a:latin typeface="Arial" charset="0"/>
              </a:rPr>
              <a:t>)</a:t>
            </a:r>
          </a:p>
          <a:p>
            <a:pPr marL="457200" indent="-457200">
              <a:spcBef>
                <a:spcPct val="85000"/>
              </a:spcBef>
              <a:spcAft>
                <a:spcPct val="15000"/>
              </a:spcAft>
            </a:pPr>
            <a:r>
              <a:rPr lang="ru-RU" sz="2300" b="1">
                <a:solidFill>
                  <a:schemeClr val="accent2"/>
                </a:solidFill>
                <a:latin typeface="Arial" charset="0"/>
              </a:rPr>
              <a:t>3.</a:t>
            </a:r>
            <a:r>
              <a:rPr lang="ru-RU" sz="2300" b="1">
                <a:latin typeface="Arial" charset="0"/>
              </a:rPr>
              <a:t>  План построения нового знания. </a:t>
            </a:r>
          </a:p>
        </p:txBody>
      </p:sp>
      <p:pic>
        <p:nvPicPr>
          <p:cNvPr id="8" name="Picture 6" descr="Peterson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22350" y="2781300"/>
            <a:ext cx="1535113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7" descr="Peterson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50925" y="4724400"/>
            <a:ext cx="1506538" cy="172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010" name="Group 2"/>
          <p:cNvGrpSpPr>
            <a:grpSpLocks/>
          </p:cNvGrpSpPr>
          <p:nvPr/>
        </p:nvGrpSpPr>
        <p:grpSpPr bwMode="auto">
          <a:xfrm>
            <a:off x="0" y="0"/>
            <a:ext cx="9075738" cy="6861175"/>
            <a:chOff x="6" y="1"/>
            <a:chExt cx="5717" cy="4322"/>
          </a:xfrm>
        </p:grpSpPr>
        <p:sp>
          <p:nvSpPr>
            <p:cNvPr id="43018" name="Rectangle 3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43019" name="Rectangle 4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pic>
        <p:nvPicPr>
          <p:cNvPr id="4301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76250"/>
            <a:ext cx="8351838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2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2425" y="1268413"/>
            <a:ext cx="8323263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 descr="Peterson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43025" y="2349500"/>
            <a:ext cx="15748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7" descr="Peterson1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41438" y="4264025"/>
            <a:ext cx="156527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5" name="Text Box 5"/>
          <p:cNvSpPr txBox="1">
            <a:spLocks noChangeArrowheads="1"/>
          </p:cNvSpPr>
          <p:nvPr/>
        </p:nvSpPr>
        <p:spPr bwMode="auto">
          <a:xfrm>
            <a:off x="3205163" y="2852738"/>
            <a:ext cx="5462587" cy="29368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marL="457200" indent="-457200">
              <a:spcBef>
                <a:spcPct val="15000"/>
              </a:spcBef>
              <a:spcAft>
                <a:spcPct val="105000"/>
              </a:spcAft>
            </a:pPr>
            <a:r>
              <a:rPr lang="ru-RU" sz="2200" b="1">
                <a:solidFill>
                  <a:schemeClr val="accent2"/>
                </a:solidFill>
                <a:latin typeface="Arial" charset="0"/>
              </a:rPr>
              <a:t>1.</a:t>
            </a:r>
            <a:r>
              <a:rPr lang="ru-RU" sz="2200" b="1">
                <a:latin typeface="Arial" charset="0"/>
              </a:rPr>
              <a:t>  </a:t>
            </a:r>
            <a:r>
              <a:rPr lang="ru-RU" sz="2200" b="1" i="1">
                <a:latin typeface="Arial" charset="0"/>
              </a:rPr>
              <a:t>Реализация </a:t>
            </a:r>
            <a:r>
              <a:rPr lang="ru-RU" sz="2200" b="1">
                <a:latin typeface="Arial" charset="0"/>
              </a:rPr>
              <a:t>построенного проекта.</a:t>
            </a:r>
          </a:p>
          <a:p>
            <a:pPr marL="457200" indent="-457200">
              <a:spcBef>
                <a:spcPct val="15000"/>
              </a:spcBef>
              <a:spcAft>
                <a:spcPct val="105000"/>
              </a:spcAft>
            </a:pPr>
            <a:r>
              <a:rPr lang="ru-RU" sz="2200" b="1">
                <a:solidFill>
                  <a:schemeClr val="accent2"/>
                </a:solidFill>
                <a:latin typeface="Arial" charset="0"/>
              </a:rPr>
              <a:t>2.</a:t>
            </a:r>
            <a:r>
              <a:rPr lang="ru-RU" sz="2200" b="1">
                <a:latin typeface="Arial" charset="0"/>
              </a:rPr>
              <a:t> </a:t>
            </a:r>
            <a:r>
              <a:rPr lang="ru-RU" sz="2200" b="1" i="1">
                <a:latin typeface="Arial" charset="0"/>
              </a:rPr>
              <a:t>Фиксация </a:t>
            </a:r>
            <a:r>
              <a:rPr lang="ru-RU" sz="2200" b="1">
                <a:latin typeface="Arial" charset="0"/>
              </a:rPr>
              <a:t>нового знания в речи и знаково </a:t>
            </a:r>
            <a:r>
              <a:rPr lang="ru-RU" sz="2200" b="1">
                <a:solidFill>
                  <a:srgbClr val="009999"/>
                </a:solidFill>
                <a:latin typeface="Arial" charset="0"/>
              </a:rPr>
              <a:t>(</a:t>
            </a:r>
            <a:r>
              <a:rPr lang="ru-RU" sz="2200" b="1" i="1">
                <a:solidFill>
                  <a:srgbClr val="009999"/>
                </a:solidFill>
                <a:latin typeface="Arial" charset="0"/>
              </a:rPr>
              <a:t>эталон</a:t>
            </a:r>
            <a:r>
              <a:rPr lang="ru-RU" sz="2200" b="1">
                <a:solidFill>
                  <a:srgbClr val="009999"/>
                </a:solidFill>
                <a:latin typeface="Arial" charset="0"/>
              </a:rPr>
              <a:t>)</a:t>
            </a:r>
            <a:r>
              <a:rPr lang="ru-RU" sz="2200" b="1" i="1">
                <a:latin typeface="Arial" charset="0"/>
              </a:rPr>
              <a:t>.</a:t>
            </a:r>
          </a:p>
          <a:p>
            <a:pPr marL="457200" indent="-457200">
              <a:spcBef>
                <a:spcPct val="15000"/>
              </a:spcBef>
              <a:spcAft>
                <a:spcPct val="105000"/>
              </a:spcAft>
            </a:pPr>
            <a:r>
              <a:rPr lang="ru-RU" sz="2200" b="1" i="1">
                <a:latin typeface="Arial" charset="0"/>
              </a:rPr>
              <a:t> </a:t>
            </a:r>
            <a:r>
              <a:rPr lang="ru-RU" sz="2200" b="1">
                <a:solidFill>
                  <a:schemeClr val="accent2"/>
                </a:solidFill>
                <a:latin typeface="Arial" charset="0"/>
              </a:rPr>
              <a:t>3.</a:t>
            </a:r>
            <a:r>
              <a:rPr lang="ru-RU" sz="2200" b="1">
                <a:latin typeface="Arial" charset="0"/>
              </a:rPr>
              <a:t>  </a:t>
            </a:r>
            <a:r>
              <a:rPr lang="ru-RU" sz="2200" b="1" i="1">
                <a:latin typeface="Arial" charset="0"/>
              </a:rPr>
              <a:t>Решение </a:t>
            </a:r>
            <a:r>
              <a:rPr lang="ru-RU" sz="2200" b="1">
                <a:latin typeface="Arial" charset="0"/>
              </a:rPr>
              <a:t>задачи, вызвавшей затруднение.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058" name="Group 2"/>
          <p:cNvGrpSpPr>
            <a:grpSpLocks/>
          </p:cNvGrpSpPr>
          <p:nvPr/>
        </p:nvGrpSpPr>
        <p:grpSpPr bwMode="auto">
          <a:xfrm>
            <a:off x="0" y="0"/>
            <a:ext cx="9075738" cy="6861175"/>
            <a:chOff x="6" y="1"/>
            <a:chExt cx="5717" cy="4322"/>
          </a:xfrm>
        </p:grpSpPr>
        <p:sp>
          <p:nvSpPr>
            <p:cNvPr id="45072" name="Rectangle 3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45073" name="Rectangle 4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sp>
        <p:nvSpPr>
          <p:cNvPr id="45059" name="Rectangle 2"/>
          <p:cNvSpPr>
            <a:spLocks noChangeArrowheads="1"/>
          </p:cNvSpPr>
          <p:nvPr/>
        </p:nvSpPr>
        <p:spPr bwMode="auto">
          <a:xfrm>
            <a:off x="468313" y="476250"/>
            <a:ext cx="8135937" cy="3889375"/>
          </a:xfrm>
          <a:prstGeom prst="rect">
            <a:avLst/>
          </a:prstGeom>
          <a:solidFill>
            <a:srgbClr val="CCFFFF"/>
          </a:solidFill>
          <a:ln w="28575" cap="sq">
            <a:solidFill>
              <a:srgbClr val="0033CC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5060" name="Text Box 3"/>
          <p:cNvSpPr txBox="1">
            <a:spLocks noChangeArrowheads="1"/>
          </p:cNvSpPr>
          <p:nvPr/>
        </p:nvSpPr>
        <p:spPr bwMode="auto">
          <a:xfrm>
            <a:off x="2051050" y="908050"/>
            <a:ext cx="6875463" cy="186848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marL="266700" indent="-266700" algn="just">
              <a:spcBef>
                <a:spcPct val="40000"/>
              </a:spcBef>
            </a:pPr>
            <a:r>
              <a:rPr lang="ru-RU" sz="2200" b="1">
                <a:solidFill>
                  <a:srgbClr val="FF5050"/>
                </a:solidFill>
                <a:latin typeface="Arial" charset="0"/>
              </a:rPr>
              <a:t>                            ЭТАЛОН:</a:t>
            </a:r>
          </a:p>
          <a:p>
            <a:pPr marL="266700" indent="-266700">
              <a:spcBef>
                <a:spcPct val="50000"/>
              </a:spcBef>
            </a:pPr>
            <a:r>
              <a:rPr lang="ru-RU" sz="2100" b="1">
                <a:solidFill>
                  <a:schemeClr val="accent2"/>
                </a:solidFill>
                <a:latin typeface="Arial" charset="0"/>
              </a:rPr>
              <a:t>1. Грамотный –</a:t>
            </a:r>
            <a:r>
              <a:rPr lang="ru-RU" sz="2100" b="1">
                <a:solidFill>
                  <a:srgbClr val="FF0000"/>
                </a:solidFill>
                <a:latin typeface="Arial" charset="0"/>
              </a:rPr>
              <a:t> </a:t>
            </a:r>
            <a:r>
              <a:rPr lang="ru-RU" sz="1800" b="1" i="1">
                <a:latin typeface="Arial" charset="0"/>
              </a:rPr>
              <a:t>без математических ошибок.</a:t>
            </a:r>
            <a:endParaRPr lang="ru-RU" sz="1800" b="1">
              <a:latin typeface="Arial" charset="0"/>
            </a:endParaRPr>
          </a:p>
          <a:p>
            <a:pPr marL="266700" indent="-266700">
              <a:spcBef>
                <a:spcPct val="95000"/>
              </a:spcBef>
            </a:pPr>
            <a:r>
              <a:rPr lang="ru-RU" sz="2100" b="1">
                <a:solidFill>
                  <a:schemeClr val="accent2"/>
                </a:solidFill>
                <a:latin typeface="Arial" charset="0"/>
              </a:rPr>
              <a:t>2.</a:t>
            </a:r>
            <a:r>
              <a:rPr lang="ru-RU" sz="2100" b="1">
                <a:latin typeface="Arial" charset="0"/>
              </a:rPr>
              <a:t> </a:t>
            </a:r>
            <a:r>
              <a:rPr lang="ru-RU" sz="2100" b="1">
                <a:solidFill>
                  <a:schemeClr val="accent2"/>
                </a:solidFill>
                <a:latin typeface="Arial" charset="0"/>
              </a:rPr>
              <a:t>Сконструирован учащимися</a:t>
            </a:r>
            <a:r>
              <a:rPr lang="ru-RU" sz="2100" b="1">
                <a:latin typeface="Arial" charset="0"/>
              </a:rPr>
              <a:t> на уроке ОНЗ –  </a:t>
            </a:r>
            <a:r>
              <a:rPr lang="ru-RU" sz="1800" b="1" i="1">
                <a:latin typeface="Arial" charset="0"/>
              </a:rPr>
              <a:t>хорошо им знаком и понятен.</a:t>
            </a:r>
            <a:r>
              <a:rPr lang="ru-RU" sz="2200" b="1">
                <a:solidFill>
                  <a:srgbClr val="FF5050"/>
                </a:solidFill>
                <a:latin typeface="Arial" charset="0"/>
              </a:rPr>
              <a:t>                             </a:t>
            </a:r>
            <a:endParaRPr lang="ru-RU" sz="1800" b="1" i="1">
              <a:latin typeface="Arial" charset="0"/>
            </a:endParaRPr>
          </a:p>
        </p:txBody>
      </p:sp>
      <p:grpSp>
        <p:nvGrpSpPr>
          <p:cNvPr id="45061" name="Group 10"/>
          <p:cNvGrpSpPr>
            <a:grpSpLocks/>
          </p:cNvGrpSpPr>
          <p:nvPr/>
        </p:nvGrpSpPr>
        <p:grpSpPr bwMode="auto">
          <a:xfrm>
            <a:off x="611188" y="765175"/>
            <a:ext cx="1154112" cy="2087563"/>
            <a:chOff x="249" y="527"/>
            <a:chExt cx="1135" cy="1987"/>
          </a:xfrm>
        </p:grpSpPr>
        <p:pic>
          <p:nvPicPr>
            <p:cNvPr id="45070" name="Picture 11" descr="2 класс"/>
            <p:cNvPicPr>
              <a:picLocks noChangeAspect="1" noChangeArrowheads="1"/>
            </p:cNvPicPr>
            <p:nvPr/>
          </p:nvPicPr>
          <p:blipFill>
            <a:blip r:embed="rId2">
              <a:lum contrast="6000"/>
            </a:blip>
            <a:srcRect/>
            <a:stretch>
              <a:fillRect/>
            </a:stretch>
          </p:blipFill>
          <p:spPr bwMode="auto">
            <a:xfrm>
              <a:off x="476" y="527"/>
              <a:ext cx="908" cy="1177"/>
            </a:xfrm>
            <a:prstGeom prst="rect">
              <a:avLst/>
            </a:prstGeom>
            <a:noFill/>
            <a:ln w="9525">
              <a:solidFill>
                <a:srgbClr val="FFCCFF"/>
              </a:solidFill>
              <a:miter lim="800000"/>
              <a:headEnd/>
              <a:tailEnd/>
            </a:ln>
          </p:spPr>
        </p:pic>
        <p:pic>
          <p:nvPicPr>
            <p:cNvPr id="45071" name="Picture 12" descr="Пример 2 кл"/>
            <p:cNvPicPr>
              <a:picLocks noChangeAspect="1" noChangeArrowheads="1"/>
            </p:cNvPicPr>
            <p:nvPr/>
          </p:nvPicPr>
          <p:blipFill>
            <a:blip r:embed="rId3">
              <a:lum bright="-12000" contrast="24000"/>
            </a:blip>
            <a:srcRect/>
            <a:stretch>
              <a:fillRect/>
            </a:stretch>
          </p:blipFill>
          <p:spPr bwMode="auto">
            <a:xfrm>
              <a:off x="249" y="1434"/>
              <a:ext cx="852" cy="1080"/>
            </a:xfrm>
            <a:prstGeom prst="rect">
              <a:avLst/>
            </a:prstGeom>
            <a:noFill/>
            <a:ln w="9525">
              <a:solidFill>
                <a:srgbClr val="CCCCFF"/>
              </a:solidFill>
              <a:miter lim="800000"/>
              <a:headEnd/>
              <a:tailEnd/>
            </a:ln>
          </p:spPr>
        </p:pic>
      </p:grpSp>
      <p:sp>
        <p:nvSpPr>
          <p:cNvPr id="45062" name="Text Box 13"/>
          <p:cNvSpPr txBox="1">
            <a:spLocks noChangeArrowheads="1"/>
          </p:cNvSpPr>
          <p:nvPr/>
        </p:nvSpPr>
        <p:spPr bwMode="auto">
          <a:xfrm>
            <a:off x="684213" y="3429000"/>
            <a:ext cx="7848600" cy="642938"/>
          </a:xfrm>
          <a:prstGeom prst="rect">
            <a:avLst/>
          </a:prstGeom>
          <a:solidFill>
            <a:srgbClr val="FFFFCC"/>
          </a:solidFill>
          <a:ln w="22225" cap="sq">
            <a:solidFill>
              <a:srgbClr val="FFFF99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spcAft>
                <a:spcPct val="20000"/>
              </a:spcAft>
            </a:pPr>
            <a:endParaRPr lang="ru-RU" sz="100" b="1">
              <a:solidFill>
                <a:srgbClr val="FF5050"/>
              </a:solidFill>
              <a:latin typeface="Arial" charset="0"/>
            </a:endParaRPr>
          </a:p>
          <a:p>
            <a:pPr>
              <a:spcBef>
                <a:spcPct val="20000"/>
              </a:spcBef>
              <a:spcAft>
                <a:spcPct val="20000"/>
              </a:spcAft>
            </a:pPr>
            <a:r>
              <a:rPr lang="ru-RU" sz="2100" b="1">
                <a:solidFill>
                  <a:srgbClr val="FF5050"/>
                </a:solidFill>
                <a:latin typeface="Arial" charset="0"/>
              </a:rPr>
              <a:t>ЭТАЛОН –</a:t>
            </a:r>
            <a:r>
              <a:rPr lang="ru-RU" sz="2300" b="1">
                <a:solidFill>
                  <a:srgbClr val="FF5050"/>
                </a:solidFill>
                <a:latin typeface="Arial" charset="0"/>
              </a:rPr>
              <a:t> </a:t>
            </a:r>
            <a:r>
              <a:rPr lang="ru-RU" sz="2000" b="1" i="1">
                <a:latin typeface="Arial" charset="0"/>
              </a:rPr>
              <a:t>инструмент для решения  задач</a:t>
            </a:r>
            <a:r>
              <a:rPr lang="ru-RU" sz="2000" b="1" i="1"/>
              <a:t> </a:t>
            </a:r>
            <a:r>
              <a:rPr lang="ru-RU" sz="2000" b="1" i="1">
                <a:latin typeface="Arial" charset="0"/>
              </a:rPr>
              <a:t>данного типа</a:t>
            </a:r>
            <a:r>
              <a:rPr lang="ru-RU" sz="2000" b="1" i="1"/>
              <a:t> </a:t>
            </a:r>
          </a:p>
          <a:p>
            <a:pPr>
              <a:spcBef>
                <a:spcPct val="20000"/>
              </a:spcBef>
              <a:spcAft>
                <a:spcPct val="20000"/>
              </a:spcAft>
            </a:pPr>
            <a:endParaRPr lang="ru-RU" sz="100"/>
          </a:p>
        </p:txBody>
      </p:sp>
      <p:grpSp>
        <p:nvGrpSpPr>
          <p:cNvPr id="45063" name="Group 28"/>
          <p:cNvGrpSpPr>
            <a:grpSpLocks/>
          </p:cNvGrpSpPr>
          <p:nvPr/>
        </p:nvGrpSpPr>
        <p:grpSpPr bwMode="auto">
          <a:xfrm>
            <a:off x="468313" y="4724400"/>
            <a:ext cx="8135937" cy="1450975"/>
            <a:chOff x="144" y="3113"/>
            <a:chExt cx="5366" cy="936"/>
          </a:xfrm>
        </p:grpSpPr>
        <p:pic>
          <p:nvPicPr>
            <p:cNvPr id="45064" name="Picture 29" descr="build06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830" y="3113"/>
              <a:ext cx="680" cy="935"/>
            </a:xfrm>
            <a:prstGeom prst="rect">
              <a:avLst/>
            </a:prstGeom>
            <a:noFill/>
            <a:ln w="19050">
              <a:solidFill>
                <a:schemeClr val="accent2"/>
              </a:solidFill>
              <a:miter lim="800000"/>
              <a:headEnd/>
              <a:tailEnd/>
            </a:ln>
          </p:spPr>
        </p:pic>
        <p:pic>
          <p:nvPicPr>
            <p:cNvPr id="45065" name="Picture 30" descr="build05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923" y="3113"/>
              <a:ext cx="685" cy="930"/>
            </a:xfrm>
            <a:prstGeom prst="rect">
              <a:avLst/>
            </a:prstGeom>
            <a:noFill/>
            <a:ln w="19050">
              <a:solidFill>
                <a:srgbClr val="CC00FF"/>
              </a:solidFill>
              <a:miter lim="800000"/>
              <a:headEnd/>
              <a:tailEnd/>
            </a:ln>
          </p:spPr>
        </p:pic>
        <p:pic>
          <p:nvPicPr>
            <p:cNvPr id="45066" name="Picture 31" descr="Scan0049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016" y="3113"/>
              <a:ext cx="669" cy="920"/>
            </a:xfrm>
            <a:prstGeom prst="rect">
              <a:avLst/>
            </a:prstGeom>
            <a:noFill/>
            <a:ln w="19050">
              <a:solidFill>
                <a:srgbClr val="FF00FF"/>
              </a:solidFill>
              <a:miter lim="800000"/>
              <a:headEnd/>
              <a:tailEnd/>
            </a:ln>
          </p:spPr>
        </p:pic>
        <p:pic>
          <p:nvPicPr>
            <p:cNvPr id="45067" name="Picture 32" descr="build03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2064" y="3113"/>
              <a:ext cx="660" cy="924"/>
            </a:xfrm>
            <a:prstGeom prst="rect">
              <a:avLst/>
            </a:prstGeom>
            <a:noFill/>
            <a:ln w="19050">
              <a:solidFill>
                <a:srgbClr val="FF5050"/>
              </a:solidFill>
              <a:miter lim="800000"/>
              <a:headEnd/>
              <a:tailEnd/>
            </a:ln>
          </p:spPr>
        </p:pic>
        <p:pic>
          <p:nvPicPr>
            <p:cNvPr id="45068" name="Picture 33" descr="build01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144" y="3113"/>
              <a:ext cx="689" cy="919"/>
            </a:xfrm>
            <a:prstGeom prst="rect">
              <a:avLst/>
            </a:prstGeom>
            <a:noFill/>
            <a:ln w="19050">
              <a:solidFill>
                <a:srgbClr val="009999"/>
              </a:solidFill>
              <a:miter lim="800000"/>
              <a:headEnd/>
              <a:tailEnd/>
            </a:ln>
          </p:spPr>
        </p:pic>
        <p:pic>
          <p:nvPicPr>
            <p:cNvPr id="45069" name="Picture 34" descr="build02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1066" y="3113"/>
              <a:ext cx="700" cy="936"/>
            </a:xfrm>
            <a:prstGeom prst="rect">
              <a:avLst/>
            </a:prstGeom>
            <a:noFill/>
            <a:ln w="19050">
              <a:solidFill>
                <a:srgbClr val="FFCC00"/>
              </a:solidFill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106" name="Group 2"/>
          <p:cNvGrpSpPr>
            <a:grpSpLocks/>
          </p:cNvGrpSpPr>
          <p:nvPr/>
        </p:nvGrpSpPr>
        <p:grpSpPr bwMode="auto">
          <a:xfrm>
            <a:off x="0" y="0"/>
            <a:ext cx="9075738" cy="6861175"/>
            <a:chOff x="6" y="1"/>
            <a:chExt cx="5717" cy="4322"/>
          </a:xfrm>
        </p:grpSpPr>
        <p:sp>
          <p:nvSpPr>
            <p:cNvPr id="47112" name="Rectangle 3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47113" name="Rectangle 4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pic>
        <p:nvPicPr>
          <p:cNvPr id="47107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3688" y="476250"/>
            <a:ext cx="8382000" cy="95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8" name="Text Box 6"/>
          <p:cNvSpPr txBox="1">
            <a:spLocks noChangeArrowheads="1"/>
          </p:cNvSpPr>
          <p:nvPr/>
        </p:nvSpPr>
        <p:spPr bwMode="auto">
          <a:xfrm>
            <a:off x="395288" y="1444625"/>
            <a:ext cx="8280400" cy="865188"/>
          </a:xfrm>
          <a:prstGeom prst="rect">
            <a:avLst/>
          </a:prstGeom>
          <a:solidFill>
            <a:srgbClr val="FFFFD9"/>
          </a:solidFill>
          <a:ln w="12700" cap="sq">
            <a:solidFill>
              <a:srgbClr val="FFFF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ru-RU" sz="2000" b="1">
                <a:latin typeface="Arial" charset="0"/>
              </a:rPr>
              <a:t>Цель этапа:</a:t>
            </a:r>
          </a:p>
          <a:p>
            <a:pPr>
              <a:spcBef>
                <a:spcPct val="30000"/>
              </a:spcBef>
            </a:pPr>
            <a:r>
              <a:rPr lang="ru-RU" sz="2000">
                <a:latin typeface="Arial" charset="0"/>
              </a:rPr>
              <a:t>Применение нового знания в типовых заданиях</a:t>
            </a:r>
            <a:r>
              <a:rPr lang="ru-RU" sz="2300" b="1"/>
              <a:t>.</a:t>
            </a:r>
            <a:r>
              <a:rPr lang="ru-RU" sz="2300"/>
              <a:t> </a:t>
            </a:r>
          </a:p>
        </p:txBody>
      </p:sp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2879725" y="3357563"/>
            <a:ext cx="5795963" cy="18319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ru-RU" sz="2300" b="1">
                <a:solidFill>
                  <a:schemeClr val="accent2"/>
                </a:solidFill>
                <a:latin typeface="Arial" charset="0"/>
              </a:rPr>
              <a:t>1.</a:t>
            </a:r>
            <a:r>
              <a:rPr lang="ru-RU" sz="2300" b="1">
                <a:latin typeface="Arial" charset="0"/>
              </a:rPr>
              <a:t>  Решение типовых заданий  </a:t>
            </a:r>
          </a:p>
          <a:p>
            <a:pPr marL="457200" indent="-457200">
              <a:spcAft>
                <a:spcPct val="50000"/>
              </a:spcAft>
            </a:pPr>
            <a:r>
              <a:rPr lang="ru-RU" sz="2300" b="1">
                <a:latin typeface="Arial" charset="0"/>
              </a:rPr>
              <a:t>     на новое знание</a:t>
            </a:r>
          </a:p>
          <a:p>
            <a:pPr marL="457200" indent="-457200">
              <a:spcBef>
                <a:spcPct val="50000"/>
              </a:spcBef>
            </a:pPr>
            <a:r>
              <a:rPr lang="ru-RU" sz="2300" b="1">
                <a:solidFill>
                  <a:schemeClr val="accent2"/>
                </a:solidFill>
                <a:latin typeface="Arial" charset="0"/>
              </a:rPr>
              <a:t>2.</a:t>
            </a:r>
            <a:r>
              <a:rPr lang="ru-RU" sz="2300" b="1">
                <a:latin typeface="Arial" charset="0"/>
              </a:rPr>
              <a:t>  Проговаривание во внешней речи</a:t>
            </a:r>
          </a:p>
          <a:p>
            <a:pPr marL="457200" indent="-457200" algn="ctr"/>
            <a:r>
              <a:rPr lang="ru-RU" sz="2200" b="1">
                <a:solidFill>
                  <a:srgbClr val="009999"/>
                </a:solidFill>
                <a:latin typeface="Arial" charset="0"/>
              </a:rPr>
              <a:t>(</a:t>
            </a:r>
            <a:r>
              <a:rPr lang="ru-RU" sz="2200" b="1" i="1">
                <a:solidFill>
                  <a:srgbClr val="009999"/>
                </a:solidFill>
                <a:latin typeface="Arial" charset="0"/>
              </a:rPr>
              <a:t>всеми учащимися</a:t>
            </a:r>
            <a:r>
              <a:rPr lang="ru-RU" sz="2200" b="1">
                <a:solidFill>
                  <a:srgbClr val="009999"/>
                </a:solidFill>
                <a:latin typeface="Arial" charset="0"/>
              </a:rPr>
              <a:t>)</a:t>
            </a:r>
          </a:p>
        </p:txBody>
      </p:sp>
      <p:pic>
        <p:nvPicPr>
          <p:cNvPr id="10" name="Picture 4" descr="Peterson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2775" y="3141663"/>
            <a:ext cx="2286000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154" name="Group 2"/>
          <p:cNvGrpSpPr>
            <a:grpSpLocks/>
          </p:cNvGrpSpPr>
          <p:nvPr/>
        </p:nvGrpSpPr>
        <p:grpSpPr bwMode="auto">
          <a:xfrm>
            <a:off x="0" y="0"/>
            <a:ext cx="9075738" cy="6861175"/>
            <a:chOff x="6" y="1"/>
            <a:chExt cx="5717" cy="4322"/>
          </a:xfrm>
        </p:grpSpPr>
        <p:sp>
          <p:nvSpPr>
            <p:cNvPr id="49160" name="Rectangle 3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49161" name="Rectangle 4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pic>
        <p:nvPicPr>
          <p:cNvPr id="4915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9725" y="549275"/>
            <a:ext cx="8335963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3538" y="1628775"/>
            <a:ext cx="8312150" cy="89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7" name="Text Box 6"/>
          <p:cNvSpPr txBox="1">
            <a:spLocks noChangeArrowheads="1"/>
          </p:cNvSpPr>
          <p:nvPr/>
        </p:nvSpPr>
        <p:spPr bwMode="auto">
          <a:xfrm>
            <a:off x="2627313" y="2781300"/>
            <a:ext cx="5976937" cy="29178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ru-RU" sz="2100" b="1" dirty="0">
                <a:solidFill>
                  <a:schemeClr val="accent2"/>
                </a:solidFill>
                <a:latin typeface="Arial" charset="0"/>
              </a:rPr>
              <a:t>1.</a:t>
            </a:r>
            <a:r>
              <a:rPr lang="ru-RU" sz="2100" b="1" dirty="0">
                <a:latin typeface="Arial" charset="0"/>
              </a:rPr>
              <a:t>  Выполнение самостоятельной работы</a:t>
            </a:r>
          </a:p>
          <a:p>
            <a:pPr marL="457200" indent="-457200"/>
            <a:r>
              <a:rPr lang="ru-RU" sz="2100" b="1" dirty="0">
                <a:latin typeface="Arial" charset="0"/>
              </a:rPr>
              <a:t>    </a:t>
            </a:r>
            <a:r>
              <a:rPr lang="ru-RU" sz="2000" b="1" dirty="0">
                <a:solidFill>
                  <a:srgbClr val="009999"/>
                </a:solidFill>
                <a:latin typeface="Arial" charset="0"/>
              </a:rPr>
              <a:t> (</a:t>
            </a:r>
            <a:r>
              <a:rPr lang="ru-RU" sz="2000" b="1" i="1" dirty="0">
                <a:solidFill>
                  <a:srgbClr val="009999"/>
                </a:solidFill>
                <a:latin typeface="Arial" charset="0"/>
              </a:rPr>
              <a:t>решение типовых заданий</a:t>
            </a:r>
            <a:r>
              <a:rPr lang="ru-RU" sz="2000" b="1" dirty="0">
                <a:solidFill>
                  <a:srgbClr val="009999"/>
                </a:solidFill>
                <a:latin typeface="Arial" charset="0"/>
              </a:rPr>
              <a:t>)</a:t>
            </a:r>
          </a:p>
          <a:p>
            <a:pPr marL="457200" indent="-457200">
              <a:spcBef>
                <a:spcPct val="80000"/>
              </a:spcBef>
            </a:pPr>
            <a:r>
              <a:rPr lang="ru-RU" sz="2100" b="1" dirty="0">
                <a:solidFill>
                  <a:schemeClr val="accent2"/>
                </a:solidFill>
                <a:latin typeface="Arial" charset="0"/>
              </a:rPr>
              <a:t>2.</a:t>
            </a:r>
            <a:r>
              <a:rPr lang="ru-RU" sz="2100" b="1" dirty="0">
                <a:latin typeface="Arial" charset="0"/>
              </a:rPr>
              <a:t>  Самопроверка</a:t>
            </a:r>
          </a:p>
          <a:p>
            <a:pPr marL="457200" indent="-457200" algn="just"/>
            <a:r>
              <a:rPr lang="ru-RU" sz="2100" b="1" dirty="0">
                <a:latin typeface="Arial" charset="0"/>
              </a:rPr>
              <a:t>     </a:t>
            </a:r>
            <a:r>
              <a:rPr lang="ru-RU" sz="2000" b="1" dirty="0">
                <a:solidFill>
                  <a:srgbClr val="009999"/>
                </a:solidFill>
                <a:latin typeface="Arial" charset="0"/>
              </a:rPr>
              <a:t>(</a:t>
            </a:r>
            <a:r>
              <a:rPr lang="ru-RU" sz="2000" b="1" i="1" dirty="0">
                <a:solidFill>
                  <a:srgbClr val="009999"/>
                </a:solidFill>
                <a:latin typeface="Arial" charset="0"/>
              </a:rPr>
              <a:t>по эталону для самопроверки</a:t>
            </a:r>
            <a:r>
              <a:rPr lang="ru-RU" sz="2000" b="1" dirty="0">
                <a:solidFill>
                  <a:srgbClr val="009999"/>
                </a:solidFill>
                <a:latin typeface="Arial" charset="0"/>
              </a:rPr>
              <a:t>)</a:t>
            </a:r>
          </a:p>
          <a:p>
            <a:pPr marL="457200" indent="-457200">
              <a:spcBef>
                <a:spcPct val="80000"/>
              </a:spcBef>
            </a:pPr>
            <a:r>
              <a:rPr lang="ru-RU" sz="2100" b="1" dirty="0">
                <a:solidFill>
                  <a:schemeClr val="accent2"/>
                </a:solidFill>
                <a:latin typeface="Arial" charset="0"/>
              </a:rPr>
              <a:t>3.</a:t>
            </a:r>
            <a:r>
              <a:rPr lang="ru-RU" sz="2300" b="1" dirty="0">
                <a:latin typeface="Arial" charset="0"/>
              </a:rPr>
              <a:t>  </a:t>
            </a:r>
            <a:r>
              <a:rPr lang="ru-RU" sz="2100" b="1" dirty="0">
                <a:latin typeface="Arial" charset="0"/>
              </a:rPr>
              <a:t>Коррекция ошибок</a:t>
            </a:r>
          </a:p>
          <a:p>
            <a:pPr marL="457200" indent="-457200">
              <a:spcBef>
                <a:spcPct val="80000"/>
              </a:spcBef>
            </a:pPr>
            <a:r>
              <a:rPr lang="ru-RU" sz="2100" b="1" dirty="0">
                <a:solidFill>
                  <a:schemeClr val="accent2"/>
                </a:solidFill>
                <a:latin typeface="Arial" charset="0"/>
              </a:rPr>
              <a:t>4</a:t>
            </a:r>
            <a:r>
              <a:rPr lang="ru-RU" sz="2300" b="1" dirty="0">
                <a:latin typeface="Arial" charset="0"/>
              </a:rPr>
              <a:t>.  </a:t>
            </a:r>
            <a:r>
              <a:rPr lang="ru-RU" sz="2100" b="1" dirty="0">
                <a:solidFill>
                  <a:srgbClr val="FF0000"/>
                </a:solidFill>
                <a:latin typeface="Arial" charset="0"/>
              </a:rPr>
              <a:t>Ситуация  успеха</a:t>
            </a:r>
          </a:p>
        </p:txBody>
      </p:sp>
      <p:pic>
        <p:nvPicPr>
          <p:cNvPr id="9" name="Picture 5" descr="Peterson1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9913" y="3068638"/>
            <a:ext cx="2049462" cy="257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5"/>
          <p:cNvSpPr>
            <a:spLocks noChangeArrowheads="1"/>
          </p:cNvSpPr>
          <p:nvPr/>
        </p:nvSpPr>
        <p:spPr bwMode="auto">
          <a:xfrm>
            <a:off x="395288" y="492125"/>
            <a:ext cx="54737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ru-RU" sz="3000">
                <a:solidFill>
                  <a:srgbClr val="FF0000"/>
                </a:solidFill>
                <a:latin typeface="Arial" charset="0"/>
              </a:rPr>
              <a:t>Эталон для самопроверки:</a:t>
            </a:r>
          </a:p>
        </p:txBody>
      </p:sp>
      <p:sp>
        <p:nvSpPr>
          <p:cNvPr id="50179" name="Rectangle 4"/>
          <p:cNvSpPr>
            <a:spLocks noChangeArrowheads="1"/>
          </p:cNvSpPr>
          <p:nvPr/>
        </p:nvSpPr>
        <p:spPr bwMode="auto">
          <a:xfrm>
            <a:off x="271463" y="287338"/>
            <a:ext cx="8532812" cy="6286500"/>
          </a:xfrm>
          <a:prstGeom prst="rect">
            <a:avLst/>
          </a:prstGeom>
          <a:noFill/>
          <a:ln w="57150">
            <a:solidFill>
              <a:srgbClr val="558EC7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1800">
              <a:latin typeface="Arial" charset="0"/>
            </a:endParaRPr>
          </a:p>
        </p:txBody>
      </p:sp>
      <p:grpSp>
        <p:nvGrpSpPr>
          <p:cNvPr id="50180" name="Group 2"/>
          <p:cNvGrpSpPr>
            <a:grpSpLocks/>
          </p:cNvGrpSpPr>
          <p:nvPr/>
        </p:nvGrpSpPr>
        <p:grpSpPr bwMode="auto">
          <a:xfrm>
            <a:off x="0" y="0"/>
            <a:ext cx="9075738" cy="6861175"/>
            <a:chOff x="6" y="1"/>
            <a:chExt cx="5717" cy="4322"/>
          </a:xfrm>
        </p:grpSpPr>
        <p:sp>
          <p:nvSpPr>
            <p:cNvPr id="50185" name="Rectangle 3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50186" name="Rectangle 4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sp>
        <p:nvSpPr>
          <p:cNvPr id="50181" name="Text Box 6"/>
          <p:cNvSpPr txBox="1">
            <a:spLocks noChangeArrowheads="1"/>
          </p:cNvSpPr>
          <p:nvPr/>
        </p:nvSpPr>
        <p:spPr bwMode="auto">
          <a:xfrm>
            <a:off x="5148263" y="404813"/>
            <a:ext cx="3708400" cy="118745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>
                <a:solidFill>
                  <a:srgbClr val="FF0000"/>
                </a:solidFill>
                <a:latin typeface="Arial" charset="0"/>
              </a:rPr>
              <a:t>реализация способа действия, соотнесенная с эталоном</a:t>
            </a:r>
          </a:p>
        </p:txBody>
      </p:sp>
      <p:sp>
        <p:nvSpPr>
          <p:cNvPr id="50182" name="Text Box 3"/>
          <p:cNvSpPr txBox="1">
            <a:spLocks noChangeArrowheads="1"/>
          </p:cNvSpPr>
          <p:nvPr/>
        </p:nvSpPr>
        <p:spPr bwMode="auto">
          <a:xfrm>
            <a:off x="684213" y="1628775"/>
            <a:ext cx="1981200" cy="5492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000" b="1">
                <a:solidFill>
                  <a:srgbClr val="000099"/>
                </a:solidFill>
                <a:latin typeface="Arial" charset="0"/>
              </a:rPr>
              <a:t>Пример:</a:t>
            </a:r>
          </a:p>
        </p:txBody>
      </p:sp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3124200" y="1600200"/>
            <a:ext cx="3810000" cy="9731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eaLnBrk="0" hangingPunct="0">
              <a:defRPr sz="23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3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3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3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3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30000"/>
              </a:lnSpc>
              <a:spcBef>
                <a:spcPct val="30000"/>
              </a:spcBef>
              <a:spcAft>
                <a:spcPct val="30000"/>
              </a:spcAft>
              <a:defRPr/>
            </a:pPr>
            <a:endParaRPr lang="ru-RU" sz="1800" b="1" dirty="0" smtClean="0">
              <a:latin typeface="Arial" charset="0"/>
            </a:endParaRPr>
          </a:p>
          <a:p>
            <a:pPr eaLnBrk="1" hangingPunct="1">
              <a:lnSpc>
                <a:spcPct val="30000"/>
              </a:lnSpc>
              <a:spcBef>
                <a:spcPct val="30000"/>
              </a:spcBef>
              <a:spcAft>
                <a:spcPct val="30000"/>
              </a:spcAft>
              <a:defRPr/>
            </a:pPr>
            <a:r>
              <a:rPr lang="ru-RU" sz="2800" b="1" dirty="0" smtClean="0">
                <a:latin typeface="Arial" charset="0"/>
              </a:rPr>
              <a:t>Решите уравнение:</a:t>
            </a:r>
          </a:p>
          <a:p>
            <a:pPr eaLnBrk="1" hangingPunct="1">
              <a:lnSpc>
                <a:spcPct val="45000"/>
              </a:lnSpc>
              <a:spcBef>
                <a:spcPct val="45000"/>
              </a:spcBef>
              <a:spcAft>
                <a:spcPct val="45000"/>
              </a:spcAft>
              <a:defRPr/>
            </a:pPr>
            <a:r>
              <a:rPr lang="ru-RU" sz="2400" b="1" i="1" dirty="0" smtClean="0">
                <a:latin typeface="+mn-lt"/>
              </a:rPr>
              <a:t>х </a:t>
            </a:r>
            <a:r>
              <a:rPr lang="ru-RU" sz="2400" b="1" dirty="0" smtClean="0">
                <a:latin typeface="Arial" charset="0"/>
              </a:rPr>
              <a:t>+ 15 = 27</a:t>
            </a: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684213" y="3430588"/>
            <a:ext cx="7777162" cy="1916112"/>
          </a:xfrm>
          <a:prstGeom prst="rect">
            <a:avLst/>
          </a:prstGeom>
          <a:solidFill>
            <a:srgbClr val="FFFFCC"/>
          </a:solidFill>
          <a:ln w="12700">
            <a:solidFill>
              <a:srgbClr val="FFCC99"/>
            </a:solidFill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>
            <a:lvl1pPr eaLnBrk="0" hangingPunct="0">
              <a:defRPr sz="23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3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3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3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3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defRPr/>
            </a:pPr>
            <a:r>
              <a:rPr lang="ru-RU" sz="2100" b="1" dirty="0" smtClean="0">
                <a:latin typeface="Arial" charset="0"/>
              </a:rPr>
              <a:t>Эталон для самопроверки на новый способ действия:</a:t>
            </a:r>
          </a:p>
          <a:p>
            <a:pPr eaLnBrk="1" hangingPunct="1">
              <a:defRPr/>
            </a:pPr>
            <a:endParaRPr lang="ru-RU" sz="2000" b="1" dirty="0" smtClean="0">
              <a:latin typeface="Arial" charset="0"/>
            </a:endParaRPr>
          </a:p>
          <a:p>
            <a:pPr eaLnBrk="1" hangingPunct="1">
              <a:defRPr/>
            </a:pPr>
            <a:r>
              <a:rPr lang="ru-RU" sz="1800" b="1" i="1" dirty="0" smtClean="0">
                <a:latin typeface="+mn-lt"/>
              </a:rPr>
              <a:t>х </a:t>
            </a:r>
            <a:r>
              <a:rPr lang="ru-RU" sz="1800" b="1" dirty="0" smtClean="0">
                <a:latin typeface="Arial" charset="0"/>
              </a:rPr>
              <a:t>+ 15 = 27                     </a:t>
            </a:r>
            <a:r>
              <a:rPr lang="en-US" sz="2000" b="1" i="1" u="sng" dirty="0" smtClean="0"/>
              <a:t>x</a:t>
            </a:r>
            <a:r>
              <a:rPr lang="ru-RU" sz="2000" b="1" i="1" dirty="0" smtClean="0"/>
              <a:t> + </a:t>
            </a:r>
            <a:r>
              <a:rPr lang="ru-RU" sz="2000" b="1" i="1" u="sng" dirty="0" smtClean="0"/>
              <a:t>а</a:t>
            </a:r>
            <a:r>
              <a:rPr lang="ru-RU" sz="2000" b="1" i="1" dirty="0" smtClean="0"/>
              <a:t> =</a:t>
            </a:r>
            <a:r>
              <a:rPr lang="en-US" sz="2000" b="1" i="1" dirty="0" smtClean="0"/>
              <a:t>  </a:t>
            </a:r>
            <a:r>
              <a:rPr lang="ru-RU" sz="2000" b="1" i="1" dirty="0" smtClean="0"/>
              <a:t> </a:t>
            </a:r>
            <a:r>
              <a:rPr lang="en-US" sz="2000" b="1" i="1" dirty="0" smtClean="0"/>
              <a:t>b</a:t>
            </a:r>
            <a:endParaRPr lang="ru-RU" sz="1800" b="1" dirty="0" smtClean="0">
              <a:latin typeface="Arial" charset="0"/>
            </a:endParaRPr>
          </a:p>
          <a:p>
            <a:pPr eaLnBrk="1" hangingPunct="1">
              <a:defRPr/>
            </a:pPr>
            <a:r>
              <a:rPr lang="ru-RU" sz="1800" b="1" i="1" dirty="0" smtClean="0">
                <a:latin typeface="+mn-lt"/>
              </a:rPr>
              <a:t>х</a:t>
            </a:r>
            <a:r>
              <a:rPr lang="ru-RU" sz="1800" b="1" dirty="0" smtClean="0">
                <a:latin typeface="Arial" charset="0"/>
              </a:rPr>
              <a:t> = 27 – 15                    </a:t>
            </a:r>
            <a:r>
              <a:rPr lang="en-US" sz="2000" b="1" i="1" dirty="0" smtClean="0"/>
              <a:t>x = b – a</a:t>
            </a:r>
            <a:endParaRPr lang="ru-RU" sz="1800" b="1" dirty="0" smtClean="0">
              <a:latin typeface="Arial" charset="0"/>
            </a:endParaRPr>
          </a:p>
          <a:p>
            <a:pPr eaLnBrk="1" hangingPunct="1">
              <a:lnSpc>
                <a:spcPct val="110000"/>
              </a:lnSpc>
              <a:defRPr/>
            </a:pPr>
            <a:r>
              <a:rPr lang="ru-RU" sz="1800" b="1" i="1" u="sng" dirty="0" smtClean="0">
                <a:latin typeface="+mn-lt"/>
              </a:rPr>
              <a:t>х</a:t>
            </a:r>
            <a:r>
              <a:rPr lang="ru-RU" sz="1800" b="1" u="sng" dirty="0" smtClean="0">
                <a:latin typeface="Arial" charset="0"/>
              </a:rPr>
              <a:t> = 12</a:t>
            </a:r>
            <a:r>
              <a:rPr lang="ru-RU" sz="1800" b="1" dirty="0" smtClean="0">
                <a:latin typeface="Arial" charset="0"/>
              </a:rPr>
              <a:t>                </a:t>
            </a:r>
            <a:endParaRPr lang="ru-RU" sz="1800" b="1" u="sng" dirty="0" smtClean="0">
              <a:latin typeface="Arial" charset="0"/>
            </a:endParaRPr>
          </a:p>
          <a:p>
            <a:pPr eaLnBrk="1" hangingPunct="1">
              <a:defRPr/>
            </a:pPr>
            <a:endParaRPr lang="ru-RU" sz="1800" b="1" dirty="0" smtClean="0">
              <a:latin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4"/>
          <p:cNvSpPr>
            <a:spLocks noChangeArrowheads="1"/>
          </p:cNvSpPr>
          <p:nvPr/>
        </p:nvSpPr>
        <p:spPr bwMode="auto">
          <a:xfrm>
            <a:off x="271463" y="287338"/>
            <a:ext cx="8532812" cy="6286500"/>
          </a:xfrm>
          <a:prstGeom prst="rect">
            <a:avLst/>
          </a:prstGeom>
          <a:noFill/>
          <a:ln w="57150">
            <a:solidFill>
              <a:srgbClr val="558EC7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1800">
              <a:latin typeface="Arial" charset="0"/>
            </a:endParaRPr>
          </a:p>
        </p:txBody>
      </p:sp>
      <p:grpSp>
        <p:nvGrpSpPr>
          <p:cNvPr id="52227" name="Group 2"/>
          <p:cNvGrpSpPr>
            <a:grpSpLocks/>
          </p:cNvGrpSpPr>
          <p:nvPr/>
        </p:nvGrpSpPr>
        <p:grpSpPr bwMode="auto">
          <a:xfrm>
            <a:off x="0" y="0"/>
            <a:ext cx="9075738" cy="6861175"/>
            <a:chOff x="6" y="1"/>
            <a:chExt cx="5717" cy="4322"/>
          </a:xfrm>
        </p:grpSpPr>
        <p:sp>
          <p:nvSpPr>
            <p:cNvPr id="52233" name="Rectangle 3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52234" name="Rectangle 4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pic>
        <p:nvPicPr>
          <p:cNvPr id="5222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620713"/>
            <a:ext cx="8208962" cy="811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988" y="1573213"/>
            <a:ext cx="8196262" cy="1147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30" name="Text Box 3"/>
          <p:cNvSpPr txBox="1">
            <a:spLocks noChangeArrowheads="1"/>
          </p:cNvSpPr>
          <p:nvPr/>
        </p:nvSpPr>
        <p:spPr bwMode="auto">
          <a:xfrm>
            <a:off x="2627313" y="3284538"/>
            <a:ext cx="6697662" cy="26098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marL="457200" indent="-457200">
              <a:spcBef>
                <a:spcPct val="85000"/>
              </a:spcBef>
            </a:pPr>
            <a:r>
              <a:rPr lang="ru-RU" sz="2100" b="1">
                <a:solidFill>
                  <a:schemeClr val="accent2"/>
                </a:solidFill>
                <a:latin typeface="Arial" charset="0"/>
              </a:rPr>
              <a:t>1.</a:t>
            </a:r>
            <a:r>
              <a:rPr lang="ru-RU" sz="2100" b="1">
                <a:latin typeface="Arial" charset="0"/>
              </a:rPr>
              <a:t>  Границы применимости нового знания</a:t>
            </a:r>
            <a:endParaRPr lang="ru-RU" sz="2000" b="1">
              <a:latin typeface="Arial" charset="0"/>
            </a:endParaRPr>
          </a:p>
          <a:p>
            <a:pPr marL="457200" indent="-457200">
              <a:spcBef>
                <a:spcPct val="85000"/>
              </a:spcBef>
            </a:pPr>
            <a:r>
              <a:rPr lang="ru-RU" sz="2100" b="1">
                <a:solidFill>
                  <a:schemeClr val="accent2"/>
                </a:solidFill>
                <a:latin typeface="Arial" charset="0"/>
              </a:rPr>
              <a:t>2.</a:t>
            </a:r>
            <a:r>
              <a:rPr lang="ru-RU" sz="2100" b="1">
                <a:latin typeface="Arial" charset="0"/>
              </a:rPr>
              <a:t>  Задания, в которых новое</a:t>
            </a:r>
          </a:p>
          <a:p>
            <a:pPr marL="457200" indent="-457200"/>
            <a:r>
              <a:rPr lang="ru-RU" sz="2100" b="1">
                <a:latin typeface="Arial" charset="0"/>
              </a:rPr>
              <a:t>     знание связывается с ранее изученными</a:t>
            </a:r>
          </a:p>
          <a:p>
            <a:pPr marL="457200" indent="-457200">
              <a:spcBef>
                <a:spcPct val="50000"/>
              </a:spcBef>
            </a:pPr>
            <a:r>
              <a:rPr lang="ru-RU" sz="2100" b="1">
                <a:solidFill>
                  <a:schemeClr val="accent2"/>
                </a:solidFill>
                <a:latin typeface="Arial" charset="0"/>
              </a:rPr>
              <a:t>3. </a:t>
            </a:r>
            <a:r>
              <a:rPr lang="ru-RU" sz="2100" b="1">
                <a:latin typeface="Arial" charset="0"/>
              </a:rPr>
              <a:t> Задания на повторение</a:t>
            </a:r>
          </a:p>
          <a:p>
            <a:pPr marL="457200" indent="-457200">
              <a:spcBef>
                <a:spcPct val="50000"/>
              </a:spcBef>
            </a:pPr>
            <a:r>
              <a:rPr lang="ru-RU" sz="2100" b="1">
                <a:solidFill>
                  <a:schemeClr val="accent2"/>
                </a:solidFill>
                <a:latin typeface="Arial" charset="0"/>
              </a:rPr>
              <a:t>4.</a:t>
            </a:r>
            <a:r>
              <a:rPr lang="ru-RU" sz="2100" b="1">
                <a:latin typeface="Arial" charset="0"/>
              </a:rPr>
              <a:t>  Задания на пропедевтику изучения</a:t>
            </a:r>
          </a:p>
          <a:p>
            <a:pPr marL="457200" indent="-457200"/>
            <a:r>
              <a:rPr lang="ru-RU" sz="2100" b="1">
                <a:latin typeface="Arial" charset="0"/>
              </a:rPr>
              <a:t>     последующих тем</a:t>
            </a:r>
          </a:p>
        </p:txBody>
      </p:sp>
      <p:pic>
        <p:nvPicPr>
          <p:cNvPr id="14" name="Picture 4" descr="Peterson1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6888" y="3290888"/>
            <a:ext cx="21304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4"/>
          <p:cNvSpPr>
            <a:spLocks noChangeArrowheads="1"/>
          </p:cNvSpPr>
          <p:nvPr/>
        </p:nvSpPr>
        <p:spPr bwMode="auto">
          <a:xfrm>
            <a:off x="271463" y="287338"/>
            <a:ext cx="8532812" cy="6286500"/>
          </a:xfrm>
          <a:prstGeom prst="rect">
            <a:avLst/>
          </a:prstGeom>
          <a:noFill/>
          <a:ln w="57150">
            <a:solidFill>
              <a:srgbClr val="558EC7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1800">
              <a:latin typeface="Arial" charset="0"/>
            </a:endParaRPr>
          </a:p>
        </p:txBody>
      </p:sp>
      <p:grpSp>
        <p:nvGrpSpPr>
          <p:cNvPr id="54275" name="Group 2"/>
          <p:cNvGrpSpPr>
            <a:grpSpLocks/>
          </p:cNvGrpSpPr>
          <p:nvPr/>
        </p:nvGrpSpPr>
        <p:grpSpPr bwMode="auto">
          <a:xfrm>
            <a:off x="0" y="0"/>
            <a:ext cx="9075738" cy="6861175"/>
            <a:chOff x="6" y="1"/>
            <a:chExt cx="5717" cy="4322"/>
          </a:xfrm>
        </p:grpSpPr>
        <p:sp>
          <p:nvSpPr>
            <p:cNvPr id="54281" name="Rectangle 3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54282" name="Rectangle 4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pic>
        <p:nvPicPr>
          <p:cNvPr id="5427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025" y="620713"/>
            <a:ext cx="8348663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1700213"/>
            <a:ext cx="8280400" cy="113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8" name="Text Box 5"/>
          <p:cNvSpPr txBox="1">
            <a:spLocks noChangeArrowheads="1"/>
          </p:cNvSpPr>
          <p:nvPr/>
        </p:nvSpPr>
        <p:spPr bwMode="auto">
          <a:xfrm>
            <a:off x="2987675" y="3284538"/>
            <a:ext cx="5688013" cy="28035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marL="457200" indent="-457200">
              <a:spcBef>
                <a:spcPct val="85000"/>
              </a:spcBef>
            </a:pPr>
            <a:r>
              <a:rPr lang="ru-RU" sz="2100" b="1">
                <a:solidFill>
                  <a:schemeClr val="accent2"/>
                </a:solidFill>
                <a:latin typeface="Arial" charset="0"/>
              </a:rPr>
              <a:t>1.</a:t>
            </a:r>
            <a:r>
              <a:rPr lang="ru-RU" sz="2100" b="1">
                <a:latin typeface="Arial" charset="0"/>
              </a:rPr>
              <a:t> Фиксация нового содержания</a:t>
            </a:r>
          </a:p>
          <a:p>
            <a:pPr marL="457200" indent="-457200">
              <a:spcBef>
                <a:spcPct val="85000"/>
              </a:spcBef>
            </a:pPr>
            <a:r>
              <a:rPr lang="ru-RU" sz="2100" b="1">
                <a:solidFill>
                  <a:schemeClr val="accent2"/>
                </a:solidFill>
                <a:latin typeface="Arial" charset="0"/>
              </a:rPr>
              <a:t>2.</a:t>
            </a:r>
            <a:r>
              <a:rPr lang="ru-RU" sz="2100" b="1">
                <a:latin typeface="Arial" charset="0"/>
              </a:rPr>
              <a:t> Рефлексия </a:t>
            </a:r>
            <a:r>
              <a:rPr lang="ru-RU" sz="2100" b="1" i="1">
                <a:latin typeface="Arial" charset="0"/>
              </a:rPr>
              <a:t>учебной деятельности</a:t>
            </a:r>
          </a:p>
          <a:p>
            <a:pPr marL="457200" indent="-457200"/>
            <a:r>
              <a:rPr lang="ru-RU" sz="2000" b="1" i="1">
                <a:latin typeface="Arial" charset="0"/>
              </a:rPr>
              <a:t>     </a:t>
            </a:r>
            <a:r>
              <a:rPr lang="ru-RU" sz="2000" b="1">
                <a:solidFill>
                  <a:srgbClr val="009999"/>
                </a:solidFill>
                <a:latin typeface="Arial" charset="0"/>
              </a:rPr>
              <a:t>(</a:t>
            </a:r>
            <a:r>
              <a:rPr lang="ru-RU" sz="2000" b="1" i="1">
                <a:solidFill>
                  <a:srgbClr val="009999"/>
                </a:solidFill>
                <a:latin typeface="Arial" charset="0"/>
              </a:rPr>
              <a:t>затруднение, цель, результат,</a:t>
            </a:r>
          </a:p>
          <a:p>
            <a:pPr marL="457200" indent="-457200"/>
            <a:r>
              <a:rPr lang="ru-RU" sz="2000" b="1" i="1">
                <a:solidFill>
                  <a:srgbClr val="009999"/>
                </a:solidFill>
                <a:latin typeface="Arial" charset="0"/>
              </a:rPr>
              <a:t>      как достигнут результат</a:t>
            </a:r>
            <a:r>
              <a:rPr lang="ru-RU" sz="2000" b="1">
                <a:solidFill>
                  <a:srgbClr val="009999"/>
                </a:solidFill>
                <a:latin typeface="Arial" charset="0"/>
              </a:rPr>
              <a:t>)</a:t>
            </a:r>
          </a:p>
          <a:p>
            <a:pPr marL="457200" indent="-457200">
              <a:spcBef>
                <a:spcPct val="85000"/>
              </a:spcBef>
            </a:pPr>
            <a:r>
              <a:rPr lang="ru-RU" sz="2100" b="1">
                <a:solidFill>
                  <a:schemeClr val="accent2"/>
                </a:solidFill>
                <a:latin typeface="Arial" charset="0"/>
              </a:rPr>
              <a:t>3. </a:t>
            </a:r>
            <a:r>
              <a:rPr lang="ru-RU" sz="2100" b="1">
                <a:latin typeface="Arial" charset="0"/>
              </a:rPr>
              <a:t>Самооценка деятельности на уроке</a:t>
            </a:r>
          </a:p>
          <a:p>
            <a:pPr marL="457200" indent="-457200">
              <a:spcBef>
                <a:spcPct val="85000"/>
              </a:spcBef>
            </a:pPr>
            <a:r>
              <a:rPr lang="ru-RU" sz="2100" b="1">
                <a:solidFill>
                  <a:schemeClr val="accent2"/>
                </a:solidFill>
                <a:latin typeface="Arial" charset="0"/>
              </a:rPr>
              <a:t>4.</a:t>
            </a:r>
            <a:r>
              <a:rPr lang="ru-RU" sz="2100" b="1">
                <a:latin typeface="Arial" charset="0"/>
              </a:rPr>
              <a:t> Домашнее задание</a:t>
            </a:r>
            <a:endParaRPr lang="ru-RU" sz="1900" b="1">
              <a:solidFill>
                <a:srgbClr val="FF99FF"/>
              </a:solidFill>
              <a:latin typeface="Arial" charset="0"/>
            </a:endParaRPr>
          </a:p>
        </p:txBody>
      </p:sp>
      <p:pic>
        <p:nvPicPr>
          <p:cNvPr id="9" name="Picture 6" descr="Peterson1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9913" y="3457575"/>
            <a:ext cx="2116137" cy="266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3"/>
          <p:cNvSpPr txBox="1">
            <a:spLocks noChangeArrowheads="1"/>
          </p:cNvSpPr>
          <p:nvPr/>
        </p:nvSpPr>
        <p:spPr bwMode="auto">
          <a:xfrm>
            <a:off x="539750" y="620713"/>
            <a:ext cx="8135938" cy="4270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2200" b="1">
                <a:solidFill>
                  <a:srgbClr val="FF3300"/>
                </a:solidFill>
              </a:rPr>
              <a:t>Технология деятельностного метода. </a:t>
            </a:r>
            <a:r>
              <a:rPr lang="ru-RU" sz="2200" b="1">
                <a:solidFill>
                  <a:schemeClr val="accent2"/>
                </a:solidFill>
              </a:rPr>
              <a:t>Урок ОНЗ   </a:t>
            </a:r>
          </a:p>
        </p:txBody>
      </p:sp>
      <p:sp>
        <p:nvSpPr>
          <p:cNvPr id="36867" name="Oval 4"/>
          <p:cNvSpPr>
            <a:spLocks noChangeArrowheads="1"/>
          </p:cNvSpPr>
          <p:nvPr/>
        </p:nvSpPr>
        <p:spPr bwMode="auto">
          <a:xfrm>
            <a:off x="787400" y="1997075"/>
            <a:ext cx="3141663" cy="3432175"/>
          </a:xfrm>
          <a:prstGeom prst="ellips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/>
          <a:p>
            <a:pPr eaLnBrk="1" hangingPunct="1"/>
            <a:endParaRPr lang="ru-RU">
              <a:latin typeface="Calibri" pitchFamily="34" charset="0"/>
            </a:endParaRPr>
          </a:p>
        </p:txBody>
      </p:sp>
      <p:sp>
        <p:nvSpPr>
          <p:cNvPr id="36868" name="Oval 5"/>
          <p:cNvSpPr>
            <a:spLocks noChangeArrowheads="1"/>
          </p:cNvSpPr>
          <p:nvPr/>
        </p:nvSpPr>
        <p:spPr bwMode="auto">
          <a:xfrm>
            <a:off x="1311275" y="1766888"/>
            <a:ext cx="1944688" cy="1808162"/>
          </a:xfrm>
          <a:prstGeom prst="ellipse">
            <a:avLst/>
          </a:prstGeom>
          <a:solidFill>
            <a:srgbClr val="A3E0FF"/>
          </a:solidFill>
          <a:ln w="19050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/>
          <a:p>
            <a:pPr eaLnBrk="1" hangingPunct="1"/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3"/>
          <p:cNvSpPr txBox="1">
            <a:spLocks noChangeArrowheads="1"/>
          </p:cNvSpPr>
          <p:nvPr/>
        </p:nvSpPr>
        <p:spPr bwMode="auto">
          <a:xfrm>
            <a:off x="539750" y="620713"/>
            <a:ext cx="8135938" cy="4270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2200" b="1">
                <a:solidFill>
                  <a:srgbClr val="FF3300"/>
                </a:solidFill>
              </a:rPr>
              <a:t>Технология деятельностного метода. </a:t>
            </a:r>
            <a:r>
              <a:rPr lang="ru-RU" sz="2200" b="1">
                <a:solidFill>
                  <a:schemeClr val="accent2"/>
                </a:solidFill>
              </a:rPr>
              <a:t>Урок ОНЗ   </a:t>
            </a:r>
          </a:p>
        </p:txBody>
      </p:sp>
      <p:sp>
        <p:nvSpPr>
          <p:cNvPr id="37891" name="Oval 4"/>
          <p:cNvSpPr>
            <a:spLocks noChangeArrowheads="1"/>
          </p:cNvSpPr>
          <p:nvPr/>
        </p:nvSpPr>
        <p:spPr bwMode="auto">
          <a:xfrm>
            <a:off x="787400" y="1997075"/>
            <a:ext cx="3141663" cy="3432175"/>
          </a:xfrm>
          <a:prstGeom prst="ellips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/>
          <a:p>
            <a:pPr eaLnBrk="1" hangingPunct="1"/>
            <a:endParaRPr lang="ru-RU">
              <a:latin typeface="Calibri" pitchFamily="34" charset="0"/>
            </a:endParaRPr>
          </a:p>
        </p:txBody>
      </p:sp>
      <p:sp>
        <p:nvSpPr>
          <p:cNvPr id="37892" name="Oval 5"/>
          <p:cNvSpPr>
            <a:spLocks noChangeArrowheads="1"/>
          </p:cNvSpPr>
          <p:nvPr/>
        </p:nvSpPr>
        <p:spPr bwMode="auto">
          <a:xfrm>
            <a:off x="1311275" y="1766888"/>
            <a:ext cx="1944688" cy="1808162"/>
          </a:xfrm>
          <a:prstGeom prst="ellipse">
            <a:avLst/>
          </a:prstGeom>
          <a:solidFill>
            <a:srgbClr val="A3E0FF"/>
          </a:solidFill>
          <a:ln w="19050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/>
          <a:p>
            <a:pPr eaLnBrk="1" hangingPunct="1"/>
            <a:endParaRPr lang="ru-RU">
              <a:latin typeface="Calibri" pitchFamily="34" charset="0"/>
            </a:endParaRPr>
          </a:p>
        </p:txBody>
      </p:sp>
      <p:sp>
        <p:nvSpPr>
          <p:cNvPr id="37893" name="Arc 19"/>
          <p:cNvSpPr>
            <a:spLocks/>
          </p:cNvSpPr>
          <p:nvPr/>
        </p:nvSpPr>
        <p:spPr bwMode="auto">
          <a:xfrm rot="16200000" flipH="1">
            <a:off x="982663" y="1690688"/>
            <a:ext cx="650875" cy="815975"/>
          </a:xfrm>
          <a:custGeom>
            <a:avLst/>
            <a:gdLst>
              <a:gd name="T0" fmla="*/ 0 w 18212"/>
              <a:gd name="T1" fmla="*/ 0 h 21600"/>
              <a:gd name="T2" fmla="*/ 2147483647 w 18212"/>
              <a:gd name="T3" fmla="*/ 2147483647 h 21600"/>
              <a:gd name="T4" fmla="*/ 0 w 18212"/>
              <a:gd name="T5" fmla="*/ 2147483647 h 21600"/>
              <a:gd name="T6" fmla="*/ 0 60000 65536"/>
              <a:gd name="T7" fmla="*/ 0 60000 65536"/>
              <a:gd name="T8" fmla="*/ 0 60000 65536"/>
              <a:gd name="T9" fmla="*/ 0 w 18212"/>
              <a:gd name="T10" fmla="*/ 0 h 21600"/>
              <a:gd name="T11" fmla="*/ 18212 w 18212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8212" h="21600" fill="none" extrusionOk="0">
                <a:moveTo>
                  <a:pt x="-1" y="0"/>
                </a:moveTo>
                <a:cubicBezTo>
                  <a:pt x="7377" y="0"/>
                  <a:pt x="14245" y="3765"/>
                  <a:pt x="18212" y="9986"/>
                </a:cubicBezTo>
              </a:path>
              <a:path w="18212" h="21600" stroke="0" extrusionOk="0">
                <a:moveTo>
                  <a:pt x="-1" y="0"/>
                </a:moveTo>
                <a:cubicBezTo>
                  <a:pt x="7377" y="0"/>
                  <a:pt x="14245" y="3765"/>
                  <a:pt x="18212" y="9986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37894" name="Oval 8"/>
          <p:cNvSpPr>
            <a:spLocks noChangeArrowheads="1"/>
          </p:cNvSpPr>
          <p:nvPr/>
        </p:nvSpPr>
        <p:spPr bwMode="auto">
          <a:xfrm>
            <a:off x="1258888" y="2349500"/>
            <a:ext cx="120650" cy="119063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/>
          <a:p>
            <a:pPr eaLnBrk="1" hangingPunct="1"/>
            <a:endParaRPr lang="ru-RU">
              <a:latin typeface="Calibri" pitchFamily="34" charset="0"/>
            </a:endParaRPr>
          </a:p>
        </p:txBody>
      </p:sp>
      <p:sp>
        <p:nvSpPr>
          <p:cNvPr id="37895" name="Text Box 32"/>
          <p:cNvSpPr txBox="1">
            <a:spLocks noChangeArrowheads="1"/>
          </p:cNvSpPr>
          <p:nvPr/>
        </p:nvSpPr>
        <p:spPr bwMode="auto">
          <a:xfrm>
            <a:off x="4572000" y="1484313"/>
            <a:ext cx="4033838" cy="4451350"/>
          </a:xfrm>
          <a:prstGeom prst="rect">
            <a:avLst/>
          </a:prstGeom>
          <a:solidFill>
            <a:srgbClr val="FFEFFF"/>
          </a:solidFill>
          <a:ln w="9525">
            <a:solidFill>
              <a:srgbClr val="FF66CC"/>
            </a:solidFill>
            <a:miter lim="800000"/>
            <a:headEnd/>
            <a:tailEnd/>
          </a:ln>
        </p:spPr>
        <p:txBody>
          <a:bodyPr/>
          <a:lstStyle/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1)  Мотивация к учебной деятельности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3"/>
          <p:cNvSpPr txBox="1">
            <a:spLocks noChangeArrowheads="1"/>
          </p:cNvSpPr>
          <p:nvPr/>
        </p:nvSpPr>
        <p:spPr bwMode="auto">
          <a:xfrm>
            <a:off x="539750" y="620713"/>
            <a:ext cx="8135938" cy="4270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2200" b="1">
                <a:solidFill>
                  <a:srgbClr val="FF3300"/>
                </a:solidFill>
              </a:rPr>
              <a:t>Технология деятельностного метода. </a:t>
            </a:r>
            <a:r>
              <a:rPr lang="ru-RU" sz="2200" b="1">
                <a:solidFill>
                  <a:schemeClr val="accent2"/>
                </a:solidFill>
              </a:rPr>
              <a:t>Урок ОНЗ   </a:t>
            </a:r>
          </a:p>
        </p:txBody>
      </p:sp>
      <p:sp>
        <p:nvSpPr>
          <p:cNvPr id="38915" name="Oval 4"/>
          <p:cNvSpPr>
            <a:spLocks noChangeArrowheads="1"/>
          </p:cNvSpPr>
          <p:nvPr/>
        </p:nvSpPr>
        <p:spPr bwMode="auto">
          <a:xfrm>
            <a:off x="787400" y="1997075"/>
            <a:ext cx="3141663" cy="3432175"/>
          </a:xfrm>
          <a:prstGeom prst="ellips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/>
          <a:p>
            <a:pPr eaLnBrk="1" hangingPunct="1"/>
            <a:endParaRPr lang="ru-RU">
              <a:latin typeface="Calibri" pitchFamily="34" charset="0"/>
            </a:endParaRPr>
          </a:p>
        </p:txBody>
      </p:sp>
      <p:sp>
        <p:nvSpPr>
          <p:cNvPr id="38916" name="Oval 5"/>
          <p:cNvSpPr>
            <a:spLocks noChangeArrowheads="1"/>
          </p:cNvSpPr>
          <p:nvPr/>
        </p:nvSpPr>
        <p:spPr bwMode="auto">
          <a:xfrm>
            <a:off x="1311275" y="1766888"/>
            <a:ext cx="1944688" cy="1808162"/>
          </a:xfrm>
          <a:prstGeom prst="ellipse">
            <a:avLst/>
          </a:prstGeom>
          <a:solidFill>
            <a:srgbClr val="A3E0FF"/>
          </a:solidFill>
          <a:ln w="19050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/>
          <a:p>
            <a:pPr eaLnBrk="1" hangingPunct="1"/>
            <a:endParaRPr lang="ru-RU">
              <a:latin typeface="Calibri" pitchFamily="34" charset="0"/>
            </a:endParaRPr>
          </a:p>
        </p:txBody>
      </p:sp>
      <p:sp>
        <p:nvSpPr>
          <p:cNvPr id="38917" name="Arc 19"/>
          <p:cNvSpPr>
            <a:spLocks/>
          </p:cNvSpPr>
          <p:nvPr/>
        </p:nvSpPr>
        <p:spPr bwMode="auto">
          <a:xfrm rot="16200000" flipH="1">
            <a:off x="982663" y="1690688"/>
            <a:ext cx="650875" cy="815975"/>
          </a:xfrm>
          <a:custGeom>
            <a:avLst/>
            <a:gdLst>
              <a:gd name="T0" fmla="*/ 0 w 18212"/>
              <a:gd name="T1" fmla="*/ 0 h 21600"/>
              <a:gd name="T2" fmla="*/ 2147483647 w 18212"/>
              <a:gd name="T3" fmla="*/ 2147483647 h 21600"/>
              <a:gd name="T4" fmla="*/ 0 w 18212"/>
              <a:gd name="T5" fmla="*/ 2147483647 h 21600"/>
              <a:gd name="T6" fmla="*/ 0 60000 65536"/>
              <a:gd name="T7" fmla="*/ 0 60000 65536"/>
              <a:gd name="T8" fmla="*/ 0 60000 65536"/>
              <a:gd name="T9" fmla="*/ 0 w 18212"/>
              <a:gd name="T10" fmla="*/ 0 h 21600"/>
              <a:gd name="T11" fmla="*/ 18212 w 18212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8212" h="21600" fill="none" extrusionOk="0">
                <a:moveTo>
                  <a:pt x="-1" y="0"/>
                </a:moveTo>
                <a:cubicBezTo>
                  <a:pt x="7377" y="0"/>
                  <a:pt x="14245" y="3765"/>
                  <a:pt x="18212" y="9986"/>
                </a:cubicBezTo>
              </a:path>
              <a:path w="18212" h="21600" stroke="0" extrusionOk="0">
                <a:moveTo>
                  <a:pt x="-1" y="0"/>
                </a:moveTo>
                <a:cubicBezTo>
                  <a:pt x="7377" y="0"/>
                  <a:pt x="14245" y="3765"/>
                  <a:pt x="18212" y="9986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38918" name="Oval 8"/>
          <p:cNvSpPr>
            <a:spLocks noChangeArrowheads="1"/>
          </p:cNvSpPr>
          <p:nvPr/>
        </p:nvSpPr>
        <p:spPr bwMode="auto">
          <a:xfrm>
            <a:off x="1258888" y="2349500"/>
            <a:ext cx="120650" cy="119063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/>
          <a:p>
            <a:pPr eaLnBrk="1" hangingPunct="1"/>
            <a:endParaRPr lang="ru-RU">
              <a:latin typeface="Calibri" pitchFamily="34" charset="0"/>
            </a:endParaRPr>
          </a:p>
        </p:txBody>
      </p:sp>
      <p:sp>
        <p:nvSpPr>
          <p:cNvPr id="38919" name="Line 7"/>
          <p:cNvSpPr>
            <a:spLocks noChangeShapeType="1"/>
          </p:cNvSpPr>
          <p:nvPr/>
        </p:nvSpPr>
        <p:spPr bwMode="auto">
          <a:xfrm flipV="1">
            <a:off x="1403350" y="2420938"/>
            <a:ext cx="38100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38920" name="Text Box 22"/>
          <p:cNvSpPr txBox="1">
            <a:spLocks noChangeArrowheads="1"/>
          </p:cNvSpPr>
          <p:nvPr/>
        </p:nvSpPr>
        <p:spPr bwMode="auto">
          <a:xfrm>
            <a:off x="1403350" y="2060575"/>
            <a:ext cx="600075" cy="53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2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38921" name="Text Box 32"/>
          <p:cNvSpPr txBox="1">
            <a:spLocks noChangeArrowheads="1"/>
          </p:cNvSpPr>
          <p:nvPr/>
        </p:nvSpPr>
        <p:spPr bwMode="auto">
          <a:xfrm>
            <a:off x="4572000" y="1484313"/>
            <a:ext cx="4033838" cy="4451350"/>
          </a:xfrm>
          <a:prstGeom prst="rect">
            <a:avLst/>
          </a:prstGeom>
          <a:solidFill>
            <a:srgbClr val="FFEFFF"/>
          </a:solidFill>
          <a:ln w="9525">
            <a:solidFill>
              <a:srgbClr val="FF66CC"/>
            </a:solidFill>
            <a:miter lim="800000"/>
            <a:headEnd/>
            <a:tailEnd/>
          </a:ln>
        </p:spPr>
        <p:txBody>
          <a:bodyPr/>
          <a:lstStyle/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1)  Мотивация к учебной деятельности</a:t>
            </a:r>
          </a:p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2)  Актуализация знаний и пробное учебное действие</a:t>
            </a:r>
          </a:p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endParaRPr lang="ru-RU" sz="1500" b="1"/>
          </a:p>
        </p:txBody>
      </p:sp>
      <p:sp>
        <p:nvSpPr>
          <p:cNvPr id="38922" name="Line 9"/>
          <p:cNvSpPr>
            <a:spLocks noChangeShapeType="1"/>
          </p:cNvSpPr>
          <p:nvPr/>
        </p:nvSpPr>
        <p:spPr bwMode="auto">
          <a:xfrm flipH="1">
            <a:off x="1763713" y="2060575"/>
            <a:ext cx="0" cy="70485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Oval 4"/>
          <p:cNvSpPr>
            <a:spLocks noChangeArrowheads="1"/>
          </p:cNvSpPr>
          <p:nvPr/>
        </p:nvSpPr>
        <p:spPr bwMode="auto">
          <a:xfrm>
            <a:off x="787400" y="1997075"/>
            <a:ext cx="3141663" cy="3432175"/>
          </a:xfrm>
          <a:prstGeom prst="ellips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/>
          <a:p>
            <a:pPr eaLnBrk="1" hangingPunct="1"/>
            <a:endParaRPr lang="ru-RU">
              <a:latin typeface="Calibri" pitchFamily="34" charset="0"/>
            </a:endParaRPr>
          </a:p>
        </p:txBody>
      </p:sp>
      <p:sp>
        <p:nvSpPr>
          <p:cNvPr id="39939" name="Oval 5"/>
          <p:cNvSpPr>
            <a:spLocks noChangeArrowheads="1"/>
          </p:cNvSpPr>
          <p:nvPr/>
        </p:nvSpPr>
        <p:spPr bwMode="auto">
          <a:xfrm>
            <a:off x="1311275" y="1766888"/>
            <a:ext cx="1944688" cy="1808162"/>
          </a:xfrm>
          <a:prstGeom prst="ellipse">
            <a:avLst/>
          </a:prstGeom>
          <a:solidFill>
            <a:srgbClr val="A3E0FF"/>
          </a:solidFill>
          <a:ln w="19050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/>
          <a:p>
            <a:pPr eaLnBrk="1" hangingPunct="1"/>
            <a:endParaRPr lang="ru-RU">
              <a:latin typeface="Calibri" pitchFamily="34" charset="0"/>
            </a:endParaRPr>
          </a:p>
        </p:txBody>
      </p:sp>
      <p:sp>
        <p:nvSpPr>
          <p:cNvPr id="39940" name="Line 7"/>
          <p:cNvSpPr>
            <a:spLocks noChangeShapeType="1"/>
          </p:cNvSpPr>
          <p:nvPr/>
        </p:nvSpPr>
        <p:spPr bwMode="auto">
          <a:xfrm flipV="1">
            <a:off x="1403350" y="2420938"/>
            <a:ext cx="38100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39941" name="Oval 8"/>
          <p:cNvSpPr>
            <a:spLocks noChangeArrowheads="1"/>
          </p:cNvSpPr>
          <p:nvPr/>
        </p:nvSpPr>
        <p:spPr bwMode="auto">
          <a:xfrm>
            <a:off x="1258888" y="2349500"/>
            <a:ext cx="120650" cy="119063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/>
          <a:p>
            <a:pPr eaLnBrk="1" hangingPunct="1"/>
            <a:endParaRPr lang="ru-RU">
              <a:latin typeface="Calibri" pitchFamily="34" charset="0"/>
            </a:endParaRPr>
          </a:p>
        </p:txBody>
      </p:sp>
      <p:sp>
        <p:nvSpPr>
          <p:cNvPr id="39942" name="Line 9"/>
          <p:cNvSpPr>
            <a:spLocks noChangeShapeType="1"/>
          </p:cNvSpPr>
          <p:nvPr/>
        </p:nvSpPr>
        <p:spPr bwMode="auto">
          <a:xfrm flipH="1">
            <a:off x="1763713" y="2060575"/>
            <a:ext cx="0" cy="70485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9943" name="Line 11"/>
          <p:cNvSpPr>
            <a:spLocks noChangeShapeType="1"/>
          </p:cNvSpPr>
          <p:nvPr/>
        </p:nvSpPr>
        <p:spPr bwMode="auto">
          <a:xfrm>
            <a:off x="1233488" y="4597400"/>
            <a:ext cx="579437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39944" name="Line 12"/>
          <p:cNvSpPr>
            <a:spLocks noChangeShapeType="1"/>
          </p:cNvSpPr>
          <p:nvPr/>
        </p:nvSpPr>
        <p:spPr bwMode="auto">
          <a:xfrm>
            <a:off x="1793875" y="4597400"/>
            <a:ext cx="587375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39945" name="Line 13"/>
          <p:cNvSpPr>
            <a:spLocks noChangeShapeType="1"/>
          </p:cNvSpPr>
          <p:nvPr/>
        </p:nvSpPr>
        <p:spPr bwMode="auto">
          <a:xfrm>
            <a:off x="1758950" y="2425700"/>
            <a:ext cx="623888" cy="9525"/>
          </a:xfrm>
          <a:prstGeom prst="line">
            <a:avLst/>
          </a:prstGeom>
          <a:noFill/>
          <a:ln w="19050">
            <a:solidFill>
              <a:srgbClr val="000000"/>
            </a:solidFill>
            <a:prstDash val="lg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9946" name="AutoShape 18"/>
          <p:cNvSpPr>
            <a:spLocks/>
          </p:cNvSpPr>
          <p:nvPr/>
        </p:nvSpPr>
        <p:spPr bwMode="auto">
          <a:xfrm rot="5400000">
            <a:off x="1650207" y="4269581"/>
            <a:ext cx="265112" cy="1057275"/>
          </a:xfrm>
          <a:prstGeom prst="rightBrace">
            <a:avLst>
              <a:gd name="adj1" fmla="val 33234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eaLnBrk="1" hangingPunct="1"/>
            <a:endParaRPr lang="ru-RU">
              <a:latin typeface="Calibri" pitchFamily="34" charset="0"/>
            </a:endParaRPr>
          </a:p>
        </p:txBody>
      </p:sp>
      <p:sp>
        <p:nvSpPr>
          <p:cNvPr id="39947" name="Arc 19"/>
          <p:cNvSpPr>
            <a:spLocks/>
          </p:cNvSpPr>
          <p:nvPr/>
        </p:nvSpPr>
        <p:spPr bwMode="auto">
          <a:xfrm rot="16200000" flipH="1">
            <a:off x="982663" y="1690688"/>
            <a:ext cx="650875" cy="815975"/>
          </a:xfrm>
          <a:custGeom>
            <a:avLst/>
            <a:gdLst>
              <a:gd name="T0" fmla="*/ 0 w 18212"/>
              <a:gd name="T1" fmla="*/ 0 h 21600"/>
              <a:gd name="T2" fmla="*/ 2147483647 w 18212"/>
              <a:gd name="T3" fmla="*/ 2147483647 h 21600"/>
              <a:gd name="T4" fmla="*/ 0 w 18212"/>
              <a:gd name="T5" fmla="*/ 2147483647 h 21600"/>
              <a:gd name="T6" fmla="*/ 0 60000 65536"/>
              <a:gd name="T7" fmla="*/ 0 60000 65536"/>
              <a:gd name="T8" fmla="*/ 0 60000 65536"/>
              <a:gd name="T9" fmla="*/ 0 w 18212"/>
              <a:gd name="T10" fmla="*/ 0 h 21600"/>
              <a:gd name="T11" fmla="*/ 18212 w 18212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8212" h="21600" fill="none" extrusionOk="0">
                <a:moveTo>
                  <a:pt x="-1" y="0"/>
                </a:moveTo>
                <a:cubicBezTo>
                  <a:pt x="7377" y="0"/>
                  <a:pt x="14245" y="3765"/>
                  <a:pt x="18212" y="9986"/>
                </a:cubicBezTo>
              </a:path>
              <a:path w="18212" h="21600" stroke="0" extrusionOk="0">
                <a:moveTo>
                  <a:pt x="-1" y="0"/>
                </a:moveTo>
                <a:cubicBezTo>
                  <a:pt x="7377" y="0"/>
                  <a:pt x="14245" y="3765"/>
                  <a:pt x="18212" y="9986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39948" name="Text Box 21"/>
          <p:cNvSpPr txBox="1">
            <a:spLocks noChangeArrowheads="1"/>
          </p:cNvSpPr>
          <p:nvPr/>
        </p:nvSpPr>
        <p:spPr bwMode="auto">
          <a:xfrm>
            <a:off x="1042988" y="1773238"/>
            <a:ext cx="600075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1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39949" name="Text Box 22"/>
          <p:cNvSpPr txBox="1">
            <a:spLocks noChangeArrowheads="1"/>
          </p:cNvSpPr>
          <p:nvPr/>
        </p:nvSpPr>
        <p:spPr bwMode="auto">
          <a:xfrm>
            <a:off x="1403350" y="2060575"/>
            <a:ext cx="600075" cy="53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2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39950" name="Text Box 26"/>
          <p:cNvSpPr txBox="1">
            <a:spLocks noChangeArrowheads="1"/>
          </p:cNvSpPr>
          <p:nvPr/>
        </p:nvSpPr>
        <p:spPr bwMode="auto">
          <a:xfrm>
            <a:off x="2728913" y="2247900"/>
            <a:ext cx="600075" cy="54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ru-RU" sz="1600" b="1">
              <a:latin typeface="Calibri" pitchFamily="34" charset="0"/>
            </a:endParaRPr>
          </a:p>
        </p:txBody>
      </p:sp>
      <p:sp>
        <p:nvSpPr>
          <p:cNvPr id="39951" name="Text Box 27"/>
          <p:cNvSpPr txBox="1">
            <a:spLocks noChangeArrowheads="1"/>
          </p:cNvSpPr>
          <p:nvPr/>
        </p:nvSpPr>
        <p:spPr bwMode="auto">
          <a:xfrm>
            <a:off x="1547813" y="4868863"/>
            <a:ext cx="603250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3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39952" name="Line 28"/>
          <p:cNvSpPr>
            <a:spLocks noChangeShapeType="1"/>
          </p:cNvSpPr>
          <p:nvPr/>
        </p:nvSpPr>
        <p:spPr bwMode="auto">
          <a:xfrm flipH="1">
            <a:off x="1250950" y="2498725"/>
            <a:ext cx="477838" cy="209867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39953" name="Text Box 3"/>
          <p:cNvSpPr txBox="1">
            <a:spLocks noChangeArrowheads="1"/>
          </p:cNvSpPr>
          <p:nvPr/>
        </p:nvSpPr>
        <p:spPr bwMode="auto">
          <a:xfrm>
            <a:off x="539750" y="620713"/>
            <a:ext cx="8135938" cy="4270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2200" b="1">
                <a:solidFill>
                  <a:srgbClr val="FF3300"/>
                </a:solidFill>
              </a:rPr>
              <a:t>Технология деятельностного метода. </a:t>
            </a:r>
            <a:r>
              <a:rPr lang="ru-RU" sz="2200" b="1">
                <a:solidFill>
                  <a:schemeClr val="accent2"/>
                </a:solidFill>
              </a:rPr>
              <a:t>Урок ОНЗ   </a:t>
            </a:r>
          </a:p>
        </p:txBody>
      </p:sp>
      <p:sp>
        <p:nvSpPr>
          <p:cNvPr id="39954" name="Text Box 32"/>
          <p:cNvSpPr txBox="1">
            <a:spLocks noChangeArrowheads="1"/>
          </p:cNvSpPr>
          <p:nvPr/>
        </p:nvSpPr>
        <p:spPr bwMode="auto">
          <a:xfrm>
            <a:off x="4572000" y="1484313"/>
            <a:ext cx="4033838" cy="4451350"/>
          </a:xfrm>
          <a:prstGeom prst="rect">
            <a:avLst/>
          </a:prstGeom>
          <a:solidFill>
            <a:srgbClr val="FFEFFF"/>
          </a:solidFill>
          <a:ln w="9525">
            <a:solidFill>
              <a:srgbClr val="FF66CC"/>
            </a:solidFill>
            <a:miter lim="800000"/>
            <a:headEnd/>
            <a:tailEnd/>
          </a:ln>
        </p:spPr>
        <p:txBody>
          <a:bodyPr/>
          <a:lstStyle/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1)  Мотивация к учебной деятельности</a:t>
            </a:r>
          </a:p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2)  Актуализация знаний и пробное учебное действие</a:t>
            </a:r>
          </a:p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3)  Выявление места и причины затруднения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Oval 4"/>
          <p:cNvSpPr>
            <a:spLocks noChangeArrowheads="1"/>
          </p:cNvSpPr>
          <p:nvPr/>
        </p:nvSpPr>
        <p:spPr bwMode="auto">
          <a:xfrm>
            <a:off x="787400" y="1997075"/>
            <a:ext cx="3141663" cy="3432175"/>
          </a:xfrm>
          <a:prstGeom prst="ellips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/>
          <a:p>
            <a:pPr eaLnBrk="1" hangingPunct="1"/>
            <a:endParaRPr lang="ru-RU">
              <a:latin typeface="Calibri" pitchFamily="34" charset="0"/>
            </a:endParaRPr>
          </a:p>
        </p:txBody>
      </p:sp>
      <p:sp>
        <p:nvSpPr>
          <p:cNvPr id="40963" name="Oval 5"/>
          <p:cNvSpPr>
            <a:spLocks noChangeArrowheads="1"/>
          </p:cNvSpPr>
          <p:nvPr/>
        </p:nvSpPr>
        <p:spPr bwMode="auto">
          <a:xfrm>
            <a:off x="1311275" y="1766888"/>
            <a:ext cx="1944688" cy="1808162"/>
          </a:xfrm>
          <a:prstGeom prst="ellipse">
            <a:avLst/>
          </a:prstGeom>
          <a:solidFill>
            <a:srgbClr val="A3E0FF"/>
          </a:solidFill>
          <a:ln w="19050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/>
          <a:p>
            <a:pPr eaLnBrk="1" hangingPunct="1"/>
            <a:endParaRPr lang="ru-RU">
              <a:latin typeface="Calibri" pitchFamily="34" charset="0"/>
            </a:endParaRPr>
          </a:p>
        </p:txBody>
      </p:sp>
      <p:sp>
        <p:nvSpPr>
          <p:cNvPr id="40964" name="Line 7"/>
          <p:cNvSpPr>
            <a:spLocks noChangeShapeType="1"/>
          </p:cNvSpPr>
          <p:nvPr/>
        </p:nvSpPr>
        <p:spPr bwMode="auto">
          <a:xfrm flipV="1">
            <a:off x="1403350" y="2420938"/>
            <a:ext cx="38100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0965" name="Oval 8"/>
          <p:cNvSpPr>
            <a:spLocks noChangeArrowheads="1"/>
          </p:cNvSpPr>
          <p:nvPr/>
        </p:nvSpPr>
        <p:spPr bwMode="auto">
          <a:xfrm>
            <a:off x="1258888" y="2349500"/>
            <a:ext cx="120650" cy="119063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/>
          <a:p>
            <a:pPr eaLnBrk="1" hangingPunct="1"/>
            <a:endParaRPr lang="ru-RU">
              <a:latin typeface="Calibri" pitchFamily="34" charset="0"/>
            </a:endParaRPr>
          </a:p>
        </p:txBody>
      </p:sp>
      <p:sp>
        <p:nvSpPr>
          <p:cNvPr id="40966" name="Line 9"/>
          <p:cNvSpPr>
            <a:spLocks noChangeShapeType="1"/>
          </p:cNvSpPr>
          <p:nvPr/>
        </p:nvSpPr>
        <p:spPr bwMode="auto">
          <a:xfrm flipH="1">
            <a:off x="1763713" y="2060575"/>
            <a:ext cx="0" cy="70485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0967" name="Line 11"/>
          <p:cNvSpPr>
            <a:spLocks noChangeShapeType="1"/>
          </p:cNvSpPr>
          <p:nvPr/>
        </p:nvSpPr>
        <p:spPr bwMode="auto">
          <a:xfrm>
            <a:off x="1233488" y="4597400"/>
            <a:ext cx="579437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0968" name="Line 12"/>
          <p:cNvSpPr>
            <a:spLocks noChangeShapeType="1"/>
          </p:cNvSpPr>
          <p:nvPr/>
        </p:nvSpPr>
        <p:spPr bwMode="auto">
          <a:xfrm>
            <a:off x="1793875" y="4597400"/>
            <a:ext cx="587375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0969" name="Line 13"/>
          <p:cNvSpPr>
            <a:spLocks noChangeShapeType="1"/>
          </p:cNvSpPr>
          <p:nvPr/>
        </p:nvSpPr>
        <p:spPr bwMode="auto">
          <a:xfrm>
            <a:off x="1758950" y="2425700"/>
            <a:ext cx="623888" cy="9525"/>
          </a:xfrm>
          <a:prstGeom prst="line">
            <a:avLst/>
          </a:prstGeom>
          <a:noFill/>
          <a:ln w="19050">
            <a:solidFill>
              <a:srgbClr val="000000"/>
            </a:solidFill>
            <a:prstDash val="lg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0970" name="AutoShape 18"/>
          <p:cNvSpPr>
            <a:spLocks/>
          </p:cNvSpPr>
          <p:nvPr/>
        </p:nvSpPr>
        <p:spPr bwMode="auto">
          <a:xfrm rot="5400000">
            <a:off x="1650207" y="4269581"/>
            <a:ext cx="265112" cy="1057275"/>
          </a:xfrm>
          <a:prstGeom prst="rightBrace">
            <a:avLst>
              <a:gd name="adj1" fmla="val 33234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eaLnBrk="1" hangingPunct="1"/>
            <a:endParaRPr lang="ru-RU">
              <a:latin typeface="Calibri" pitchFamily="34" charset="0"/>
            </a:endParaRPr>
          </a:p>
        </p:txBody>
      </p:sp>
      <p:sp>
        <p:nvSpPr>
          <p:cNvPr id="40971" name="Arc 19"/>
          <p:cNvSpPr>
            <a:spLocks/>
          </p:cNvSpPr>
          <p:nvPr/>
        </p:nvSpPr>
        <p:spPr bwMode="auto">
          <a:xfrm rot="16200000" flipH="1">
            <a:off x="982663" y="1690688"/>
            <a:ext cx="650875" cy="815975"/>
          </a:xfrm>
          <a:custGeom>
            <a:avLst/>
            <a:gdLst>
              <a:gd name="T0" fmla="*/ 0 w 18212"/>
              <a:gd name="T1" fmla="*/ 0 h 21600"/>
              <a:gd name="T2" fmla="*/ 2147483647 w 18212"/>
              <a:gd name="T3" fmla="*/ 2147483647 h 21600"/>
              <a:gd name="T4" fmla="*/ 0 w 18212"/>
              <a:gd name="T5" fmla="*/ 2147483647 h 21600"/>
              <a:gd name="T6" fmla="*/ 0 60000 65536"/>
              <a:gd name="T7" fmla="*/ 0 60000 65536"/>
              <a:gd name="T8" fmla="*/ 0 60000 65536"/>
              <a:gd name="T9" fmla="*/ 0 w 18212"/>
              <a:gd name="T10" fmla="*/ 0 h 21600"/>
              <a:gd name="T11" fmla="*/ 18212 w 18212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8212" h="21600" fill="none" extrusionOk="0">
                <a:moveTo>
                  <a:pt x="-1" y="0"/>
                </a:moveTo>
                <a:cubicBezTo>
                  <a:pt x="7377" y="0"/>
                  <a:pt x="14245" y="3765"/>
                  <a:pt x="18212" y="9986"/>
                </a:cubicBezTo>
              </a:path>
              <a:path w="18212" h="21600" stroke="0" extrusionOk="0">
                <a:moveTo>
                  <a:pt x="-1" y="0"/>
                </a:moveTo>
                <a:cubicBezTo>
                  <a:pt x="7377" y="0"/>
                  <a:pt x="14245" y="3765"/>
                  <a:pt x="18212" y="9986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0972" name="Text Box 21"/>
          <p:cNvSpPr txBox="1">
            <a:spLocks noChangeArrowheads="1"/>
          </p:cNvSpPr>
          <p:nvPr/>
        </p:nvSpPr>
        <p:spPr bwMode="auto">
          <a:xfrm>
            <a:off x="1042988" y="1773238"/>
            <a:ext cx="600075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1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40973" name="Text Box 22"/>
          <p:cNvSpPr txBox="1">
            <a:spLocks noChangeArrowheads="1"/>
          </p:cNvSpPr>
          <p:nvPr/>
        </p:nvSpPr>
        <p:spPr bwMode="auto">
          <a:xfrm>
            <a:off x="1403350" y="2060575"/>
            <a:ext cx="600075" cy="53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2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40974" name="Text Box 26"/>
          <p:cNvSpPr txBox="1">
            <a:spLocks noChangeArrowheads="1"/>
          </p:cNvSpPr>
          <p:nvPr/>
        </p:nvSpPr>
        <p:spPr bwMode="auto">
          <a:xfrm>
            <a:off x="2728913" y="2247900"/>
            <a:ext cx="600075" cy="54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ru-RU" sz="1600" b="1">
              <a:latin typeface="Calibri" pitchFamily="34" charset="0"/>
            </a:endParaRPr>
          </a:p>
        </p:txBody>
      </p:sp>
      <p:sp>
        <p:nvSpPr>
          <p:cNvPr id="40975" name="Text Box 27"/>
          <p:cNvSpPr txBox="1">
            <a:spLocks noChangeArrowheads="1"/>
          </p:cNvSpPr>
          <p:nvPr/>
        </p:nvSpPr>
        <p:spPr bwMode="auto">
          <a:xfrm>
            <a:off x="1547813" y="4868863"/>
            <a:ext cx="603250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3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40976" name="Line 28"/>
          <p:cNvSpPr>
            <a:spLocks noChangeShapeType="1"/>
          </p:cNvSpPr>
          <p:nvPr/>
        </p:nvSpPr>
        <p:spPr bwMode="auto">
          <a:xfrm flipH="1">
            <a:off x="1250950" y="2498725"/>
            <a:ext cx="477838" cy="209867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0977" name="Text Box 3"/>
          <p:cNvSpPr txBox="1">
            <a:spLocks noChangeArrowheads="1"/>
          </p:cNvSpPr>
          <p:nvPr/>
        </p:nvSpPr>
        <p:spPr bwMode="auto">
          <a:xfrm>
            <a:off x="539750" y="620713"/>
            <a:ext cx="8135938" cy="4270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2200" b="1">
                <a:solidFill>
                  <a:srgbClr val="FF3300"/>
                </a:solidFill>
              </a:rPr>
              <a:t>Технология деятельностного метода. </a:t>
            </a:r>
            <a:r>
              <a:rPr lang="ru-RU" sz="2200" b="1">
                <a:solidFill>
                  <a:schemeClr val="accent2"/>
                </a:solidFill>
              </a:rPr>
              <a:t>Урок ОНЗ   </a:t>
            </a:r>
          </a:p>
        </p:txBody>
      </p:sp>
      <p:sp>
        <p:nvSpPr>
          <p:cNvPr id="40978" name="Line 10"/>
          <p:cNvSpPr>
            <a:spLocks noChangeShapeType="1"/>
          </p:cNvSpPr>
          <p:nvPr/>
        </p:nvSpPr>
        <p:spPr bwMode="auto">
          <a:xfrm>
            <a:off x="2384425" y="4597400"/>
            <a:ext cx="579438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0979" name="Text Box 30"/>
          <p:cNvSpPr txBox="1">
            <a:spLocks noChangeArrowheads="1"/>
          </p:cNvSpPr>
          <p:nvPr/>
        </p:nvSpPr>
        <p:spPr bwMode="auto">
          <a:xfrm>
            <a:off x="2497138" y="4662488"/>
            <a:ext cx="590550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4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40980" name="Text Box 32"/>
          <p:cNvSpPr txBox="1">
            <a:spLocks noChangeArrowheads="1"/>
          </p:cNvSpPr>
          <p:nvPr/>
        </p:nvSpPr>
        <p:spPr bwMode="auto">
          <a:xfrm>
            <a:off x="4572000" y="1484313"/>
            <a:ext cx="4033838" cy="4451350"/>
          </a:xfrm>
          <a:prstGeom prst="rect">
            <a:avLst/>
          </a:prstGeom>
          <a:solidFill>
            <a:srgbClr val="FFEFFF"/>
          </a:solidFill>
          <a:ln w="9525">
            <a:solidFill>
              <a:srgbClr val="FF66CC"/>
            </a:solidFill>
            <a:miter lim="800000"/>
            <a:headEnd/>
            <a:tailEnd/>
          </a:ln>
        </p:spPr>
        <p:txBody>
          <a:bodyPr/>
          <a:lstStyle/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1)  Мотивация к учебной деятельности</a:t>
            </a:r>
          </a:p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2)  Актуализация знаний и пробное учебное действие</a:t>
            </a:r>
          </a:p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3)  Выявление места и причины затруднения</a:t>
            </a:r>
          </a:p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4)  Построение проекта выхода из затруднения</a:t>
            </a:r>
          </a:p>
        </p:txBody>
      </p:sp>
      <p:sp>
        <p:nvSpPr>
          <p:cNvPr id="40981" name="Line 29"/>
          <p:cNvSpPr>
            <a:spLocks noChangeShapeType="1"/>
          </p:cNvSpPr>
          <p:nvPr/>
        </p:nvSpPr>
        <p:spPr bwMode="auto">
          <a:xfrm flipH="1" flipV="1">
            <a:off x="1763713" y="2133600"/>
            <a:ext cx="1173162" cy="244792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Oval 4"/>
          <p:cNvSpPr>
            <a:spLocks noChangeArrowheads="1"/>
          </p:cNvSpPr>
          <p:nvPr/>
        </p:nvSpPr>
        <p:spPr bwMode="auto">
          <a:xfrm>
            <a:off x="787400" y="1997075"/>
            <a:ext cx="3141663" cy="3432175"/>
          </a:xfrm>
          <a:prstGeom prst="ellips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/>
          <a:p>
            <a:pPr eaLnBrk="1" hangingPunct="1"/>
            <a:endParaRPr lang="ru-RU">
              <a:latin typeface="Calibri" pitchFamily="34" charset="0"/>
            </a:endParaRPr>
          </a:p>
        </p:txBody>
      </p:sp>
      <p:sp>
        <p:nvSpPr>
          <p:cNvPr id="41987" name="Oval 5"/>
          <p:cNvSpPr>
            <a:spLocks noChangeArrowheads="1"/>
          </p:cNvSpPr>
          <p:nvPr/>
        </p:nvSpPr>
        <p:spPr bwMode="auto">
          <a:xfrm>
            <a:off x="1311275" y="1766888"/>
            <a:ext cx="1944688" cy="1808162"/>
          </a:xfrm>
          <a:prstGeom prst="ellipse">
            <a:avLst/>
          </a:prstGeom>
          <a:solidFill>
            <a:srgbClr val="A3E0FF"/>
          </a:solidFill>
          <a:ln w="19050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/>
          <a:p>
            <a:pPr eaLnBrk="1" hangingPunct="1"/>
            <a:endParaRPr lang="ru-RU">
              <a:latin typeface="Calibri" pitchFamily="34" charset="0"/>
            </a:endParaRPr>
          </a:p>
        </p:txBody>
      </p:sp>
      <p:sp>
        <p:nvSpPr>
          <p:cNvPr id="41988" name="Line 7"/>
          <p:cNvSpPr>
            <a:spLocks noChangeShapeType="1"/>
          </p:cNvSpPr>
          <p:nvPr/>
        </p:nvSpPr>
        <p:spPr bwMode="auto">
          <a:xfrm flipV="1">
            <a:off x="1403350" y="2420938"/>
            <a:ext cx="38100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1989" name="Oval 8"/>
          <p:cNvSpPr>
            <a:spLocks noChangeArrowheads="1"/>
          </p:cNvSpPr>
          <p:nvPr/>
        </p:nvSpPr>
        <p:spPr bwMode="auto">
          <a:xfrm>
            <a:off x="1258888" y="2349500"/>
            <a:ext cx="120650" cy="119063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/>
          <a:p>
            <a:pPr eaLnBrk="1" hangingPunct="1"/>
            <a:endParaRPr lang="ru-RU">
              <a:latin typeface="Calibri" pitchFamily="34" charset="0"/>
            </a:endParaRPr>
          </a:p>
        </p:txBody>
      </p:sp>
      <p:sp>
        <p:nvSpPr>
          <p:cNvPr id="41990" name="Line 9"/>
          <p:cNvSpPr>
            <a:spLocks noChangeShapeType="1"/>
          </p:cNvSpPr>
          <p:nvPr/>
        </p:nvSpPr>
        <p:spPr bwMode="auto">
          <a:xfrm flipH="1">
            <a:off x="1763713" y="2060575"/>
            <a:ext cx="0" cy="70485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1991" name="Line 11"/>
          <p:cNvSpPr>
            <a:spLocks noChangeShapeType="1"/>
          </p:cNvSpPr>
          <p:nvPr/>
        </p:nvSpPr>
        <p:spPr bwMode="auto">
          <a:xfrm>
            <a:off x="1233488" y="4597400"/>
            <a:ext cx="579437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1992" name="Line 12"/>
          <p:cNvSpPr>
            <a:spLocks noChangeShapeType="1"/>
          </p:cNvSpPr>
          <p:nvPr/>
        </p:nvSpPr>
        <p:spPr bwMode="auto">
          <a:xfrm>
            <a:off x="1793875" y="4597400"/>
            <a:ext cx="587375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1993" name="Line 13"/>
          <p:cNvSpPr>
            <a:spLocks noChangeShapeType="1"/>
          </p:cNvSpPr>
          <p:nvPr/>
        </p:nvSpPr>
        <p:spPr bwMode="auto">
          <a:xfrm>
            <a:off x="1758950" y="2425700"/>
            <a:ext cx="623888" cy="9525"/>
          </a:xfrm>
          <a:prstGeom prst="line">
            <a:avLst/>
          </a:prstGeom>
          <a:noFill/>
          <a:ln w="19050">
            <a:solidFill>
              <a:srgbClr val="000000"/>
            </a:solidFill>
            <a:prstDash val="lg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1994" name="AutoShape 18"/>
          <p:cNvSpPr>
            <a:spLocks/>
          </p:cNvSpPr>
          <p:nvPr/>
        </p:nvSpPr>
        <p:spPr bwMode="auto">
          <a:xfrm rot="5400000">
            <a:off x="1650207" y="4269581"/>
            <a:ext cx="265112" cy="1057275"/>
          </a:xfrm>
          <a:prstGeom prst="rightBrace">
            <a:avLst>
              <a:gd name="adj1" fmla="val 33234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eaLnBrk="1" hangingPunct="1"/>
            <a:endParaRPr lang="ru-RU">
              <a:latin typeface="Calibri" pitchFamily="34" charset="0"/>
            </a:endParaRPr>
          </a:p>
        </p:txBody>
      </p:sp>
      <p:sp>
        <p:nvSpPr>
          <p:cNvPr id="41995" name="Arc 19"/>
          <p:cNvSpPr>
            <a:spLocks/>
          </p:cNvSpPr>
          <p:nvPr/>
        </p:nvSpPr>
        <p:spPr bwMode="auto">
          <a:xfrm rot="16200000" flipH="1">
            <a:off x="982663" y="1690688"/>
            <a:ext cx="650875" cy="815975"/>
          </a:xfrm>
          <a:custGeom>
            <a:avLst/>
            <a:gdLst>
              <a:gd name="T0" fmla="*/ 0 w 18212"/>
              <a:gd name="T1" fmla="*/ 0 h 21600"/>
              <a:gd name="T2" fmla="*/ 2147483647 w 18212"/>
              <a:gd name="T3" fmla="*/ 2147483647 h 21600"/>
              <a:gd name="T4" fmla="*/ 0 w 18212"/>
              <a:gd name="T5" fmla="*/ 2147483647 h 21600"/>
              <a:gd name="T6" fmla="*/ 0 60000 65536"/>
              <a:gd name="T7" fmla="*/ 0 60000 65536"/>
              <a:gd name="T8" fmla="*/ 0 60000 65536"/>
              <a:gd name="T9" fmla="*/ 0 w 18212"/>
              <a:gd name="T10" fmla="*/ 0 h 21600"/>
              <a:gd name="T11" fmla="*/ 18212 w 18212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8212" h="21600" fill="none" extrusionOk="0">
                <a:moveTo>
                  <a:pt x="-1" y="0"/>
                </a:moveTo>
                <a:cubicBezTo>
                  <a:pt x="7377" y="0"/>
                  <a:pt x="14245" y="3765"/>
                  <a:pt x="18212" y="9986"/>
                </a:cubicBezTo>
              </a:path>
              <a:path w="18212" h="21600" stroke="0" extrusionOk="0">
                <a:moveTo>
                  <a:pt x="-1" y="0"/>
                </a:moveTo>
                <a:cubicBezTo>
                  <a:pt x="7377" y="0"/>
                  <a:pt x="14245" y="3765"/>
                  <a:pt x="18212" y="9986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1996" name="Text Box 21"/>
          <p:cNvSpPr txBox="1">
            <a:spLocks noChangeArrowheads="1"/>
          </p:cNvSpPr>
          <p:nvPr/>
        </p:nvSpPr>
        <p:spPr bwMode="auto">
          <a:xfrm>
            <a:off x="1042988" y="1773238"/>
            <a:ext cx="600075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1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41997" name="Text Box 22"/>
          <p:cNvSpPr txBox="1">
            <a:spLocks noChangeArrowheads="1"/>
          </p:cNvSpPr>
          <p:nvPr/>
        </p:nvSpPr>
        <p:spPr bwMode="auto">
          <a:xfrm>
            <a:off x="1403350" y="2060575"/>
            <a:ext cx="600075" cy="53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2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41998" name="Text Box 26"/>
          <p:cNvSpPr txBox="1">
            <a:spLocks noChangeArrowheads="1"/>
          </p:cNvSpPr>
          <p:nvPr/>
        </p:nvSpPr>
        <p:spPr bwMode="auto">
          <a:xfrm>
            <a:off x="2728913" y="2247900"/>
            <a:ext cx="600075" cy="54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ru-RU" sz="1600" b="1">
              <a:latin typeface="Calibri" pitchFamily="34" charset="0"/>
            </a:endParaRPr>
          </a:p>
        </p:txBody>
      </p:sp>
      <p:sp>
        <p:nvSpPr>
          <p:cNvPr id="41999" name="Text Box 27"/>
          <p:cNvSpPr txBox="1">
            <a:spLocks noChangeArrowheads="1"/>
          </p:cNvSpPr>
          <p:nvPr/>
        </p:nvSpPr>
        <p:spPr bwMode="auto">
          <a:xfrm>
            <a:off x="1547813" y="4868863"/>
            <a:ext cx="603250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3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42000" name="Line 28"/>
          <p:cNvSpPr>
            <a:spLocks noChangeShapeType="1"/>
          </p:cNvSpPr>
          <p:nvPr/>
        </p:nvSpPr>
        <p:spPr bwMode="auto">
          <a:xfrm flipH="1">
            <a:off x="1250950" y="2498725"/>
            <a:ext cx="477838" cy="209867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2001" name="Text Box 3"/>
          <p:cNvSpPr txBox="1">
            <a:spLocks noChangeArrowheads="1"/>
          </p:cNvSpPr>
          <p:nvPr/>
        </p:nvSpPr>
        <p:spPr bwMode="auto">
          <a:xfrm>
            <a:off x="539750" y="620713"/>
            <a:ext cx="8135938" cy="4270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2200" b="1">
                <a:solidFill>
                  <a:srgbClr val="FF3300"/>
                </a:solidFill>
              </a:rPr>
              <a:t>Технология деятельностного метода. </a:t>
            </a:r>
            <a:r>
              <a:rPr lang="ru-RU" sz="2200" b="1">
                <a:solidFill>
                  <a:schemeClr val="accent2"/>
                </a:solidFill>
              </a:rPr>
              <a:t>Урок ОНЗ   </a:t>
            </a:r>
          </a:p>
        </p:txBody>
      </p:sp>
      <p:sp>
        <p:nvSpPr>
          <p:cNvPr id="42002" name="Line 10"/>
          <p:cNvSpPr>
            <a:spLocks noChangeShapeType="1"/>
          </p:cNvSpPr>
          <p:nvPr/>
        </p:nvSpPr>
        <p:spPr bwMode="auto">
          <a:xfrm>
            <a:off x="2384425" y="4597400"/>
            <a:ext cx="579438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2003" name="Text Box 30"/>
          <p:cNvSpPr txBox="1">
            <a:spLocks noChangeArrowheads="1"/>
          </p:cNvSpPr>
          <p:nvPr/>
        </p:nvSpPr>
        <p:spPr bwMode="auto">
          <a:xfrm>
            <a:off x="2497138" y="4662488"/>
            <a:ext cx="590550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4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42004" name="Line 29"/>
          <p:cNvSpPr>
            <a:spLocks noChangeShapeType="1"/>
          </p:cNvSpPr>
          <p:nvPr/>
        </p:nvSpPr>
        <p:spPr bwMode="auto">
          <a:xfrm flipH="1" flipV="1">
            <a:off x="1763713" y="2133600"/>
            <a:ext cx="1173162" cy="244792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2005" name="Text Box 32"/>
          <p:cNvSpPr txBox="1">
            <a:spLocks noChangeArrowheads="1"/>
          </p:cNvSpPr>
          <p:nvPr/>
        </p:nvSpPr>
        <p:spPr bwMode="auto">
          <a:xfrm>
            <a:off x="4572000" y="1484313"/>
            <a:ext cx="4033838" cy="4451350"/>
          </a:xfrm>
          <a:prstGeom prst="rect">
            <a:avLst/>
          </a:prstGeom>
          <a:solidFill>
            <a:srgbClr val="FFEFFF"/>
          </a:solidFill>
          <a:ln w="9525">
            <a:solidFill>
              <a:srgbClr val="FF66CC"/>
            </a:solidFill>
            <a:miter lim="800000"/>
            <a:headEnd/>
            <a:tailEnd/>
          </a:ln>
        </p:spPr>
        <p:txBody>
          <a:bodyPr/>
          <a:lstStyle/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1)  Мотивация к учебной деятельности</a:t>
            </a:r>
          </a:p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2)  Актуализация знаний и пробное учебное действие</a:t>
            </a:r>
          </a:p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3)  Выявление места и причины затруднения</a:t>
            </a:r>
          </a:p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4)  Построение проекта выхода из затруднения</a:t>
            </a:r>
          </a:p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5)  Реализация построенного проекта.</a:t>
            </a:r>
          </a:p>
        </p:txBody>
      </p:sp>
      <p:sp>
        <p:nvSpPr>
          <p:cNvPr id="42006" name="Line 14"/>
          <p:cNvSpPr>
            <a:spLocks noChangeShapeType="1"/>
          </p:cNvSpPr>
          <p:nvPr/>
        </p:nvSpPr>
        <p:spPr bwMode="auto">
          <a:xfrm flipV="1">
            <a:off x="1758950" y="2189163"/>
            <a:ext cx="38100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2007" name="Text Box 23"/>
          <p:cNvSpPr txBox="1">
            <a:spLocks noChangeArrowheads="1"/>
          </p:cNvSpPr>
          <p:nvPr/>
        </p:nvSpPr>
        <p:spPr bwMode="auto">
          <a:xfrm>
            <a:off x="1730375" y="1852613"/>
            <a:ext cx="600075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5</a:t>
            </a:r>
            <a:endParaRPr lang="ru-RU" sz="1600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Oval 4"/>
          <p:cNvSpPr>
            <a:spLocks noChangeArrowheads="1"/>
          </p:cNvSpPr>
          <p:nvPr/>
        </p:nvSpPr>
        <p:spPr bwMode="auto">
          <a:xfrm>
            <a:off x="787400" y="1997075"/>
            <a:ext cx="3141663" cy="3432175"/>
          </a:xfrm>
          <a:prstGeom prst="ellips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/>
          <a:p>
            <a:pPr eaLnBrk="1" hangingPunct="1"/>
            <a:endParaRPr lang="ru-RU">
              <a:latin typeface="Calibri" pitchFamily="34" charset="0"/>
            </a:endParaRPr>
          </a:p>
        </p:txBody>
      </p:sp>
      <p:sp>
        <p:nvSpPr>
          <p:cNvPr id="43011" name="Oval 5"/>
          <p:cNvSpPr>
            <a:spLocks noChangeArrowheads="1"/>
          </p:cNvSpPr>
          <p:nvPr/>
        </p:nvSpPr>
        <p:spPr bwMode="auto">
          <a:xfrm>
            <a:off x="1311275" y="1766888"/>
            <a:ext cx="1944688" cy="1808162"/>
          </a:xfrm>
          <a:prstGeom prst="ellipse">
            <a:avLst/>
          </a:prstGeom>
          <a:solidFill>
            <a:srgbClr val="A3E0FF"/>
          </a:solidFill>
          <a:ln w="19050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/>
          <a:p>
            <a:pPr eaLnBrk="1" hangingPunct="1"/>
            <a:endParaRPr lang="ru-RU">
              <a:latin typeface="Calibri" pitchFamily="34" charset="0"/>
            </a:endParaRPr>
          </a:p>
        </p:txBody>
      </p:sp>
      <p:sp>
        <p:nvSpPr>
          <p:cNvPr id="43012" name="Line 7"/>
          <p:cNvSpPr>
            <a:spLocks noChangeShapeType="1"/>
          </p:cNvSpPr>
          <p:nvPr/>
        </p:nvSpPr>
        <p:spPr bwMode="auto">
          <a:xfrm flipV="1">
            <a:off x="1403350" y="2420938"/>
            <a:ext cx="38100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3013" name="Oval 8"/>
          <p:cNvSpPr>
            <a:spLocks noChangeArrowheads="1"/>
          </p:cNvSpPr>
          <p:nvPr/>
        </p:nvSpPr>
        <p:spPr bwMode="auto">
          <a:xfrm>
            <a:off x="1258888" y="2349500"/>
            <a:ext cx="120650" cy="119063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/>
          <a:p>
            <a:pPr eaLnBrk="1" hangingPunct="1"/>
            <a:endParaRPr lang="ru-RU">
              <a:latin typeface="Calibri" pitchFamily="34" charset="0"/>
            </a:endParaRPr>
          </a:p>
        </p:txBody>
      </p:sp>
      <p:sp>
        <p:nvSpPr>
          <p:cNvPr id="43014" name="Line 9"/>
          <p:cNvSpPr>
            <a:spLocks noChangeShapeType="1"/>
          </p:cNvSpPr>
          <p:nvPr/>
        </p:nvSpPr>
        <p:spPr bwMode="auto">
          <a:xfrm flipH="1">
            <a:off x="1763713" y="2060575"/>
            <a:ext cx="0" cy="70485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3015" name="Line 11"/>
          <p:cNvSpPr>
            <a:spLocks noChangeShapeType="1"/>
          </p:cNvSpPr>
          <p:nvPr/>
        </p:nvSpPr>
        <p:spPr bwMode="auto">
          <a:xfrm>
            <a:off x="1233488" y="4597400"/>
            <a:ext cx="579437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3016" name="Line 12"/>
          <p:cNvSpPr>
            <a:spLocks noChangeShapeType="1"/>
          </p:cNvSpPr>
          <p:nvPr/>
        </p:nvSpPr>
        <p:spPr bwMode="auto">
          <a:xfrm>
            <a:off x="1793875" y="4597400"/>
            <a:ext cx="587375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3017" name="Line 13"/>
          <p:cNvSpPr>
            <a:spLocks noChangeShapeType="1"/>
          </p:cNvSpPr>
          <p:nvPr/>
        </p:nvSpPr>
        <p:spPr bwMode="auto">
          <a:xfrm>
            <a:off x="1758950" y="2425700"/>
            <a:ext cx="623888" cy="9525"/>
          </a:xfrm>
          <a:prstGeom prst="line">
            <a:avLst/>
          </a:prstGeom>
          <a:noFill/>
          <a:ln w="19050">
            <a:solidFill>
              <a:srgbClr val="000000"/>
            </a:solidFill>
            <a:prstDash val="lg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3018" name="AutoShape 18"/>
          <p:cNvSpPr>
            <a:spLocks/>
          </p:cNvSpPr>
          <p:nvPr/>
        </p:nvSpPr>
        <p:spPr bwMode="auto">
          <a:xfrm rot="5400000">
            <a:off x="1650207" y="4269581"/>
            <a:ext cx="265112" cy="1057275"/>
          </a:xfrm>
          <a:prstGeom prst="rightBrace">
            <a:avLst>
              <a:gd name="adj1" fmla="val 33234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eaLnBrk="1" hangingPunct="1"/>
            <a:endParaRPr lang="ru-RU">
              <a:latin typeface="Calibri" pitchFamily="34" charset="0"/>
            </a:endParaRPr>
          </a:p>
        </p:txBody>
      </p:sp>
      <p:sp>
        <p:nvSpPr>
          <p:cNvPr id="43019" name="Arc 19"/>
          <p:cNvSpPr>
            <a:spLocks/>
          </p:cNvSpPr>
          <p:nvPr/>
        </p:nvSpPr>
        <p:spPr bwMode="auto">
          <a:xfrm rot="16200000" flipH="1">
            <a:off x="982663" y="1690688"/>
            <a:ext cx="650875" cy="815975"/>
          </a:xfrm>
          <a:custGeom>
            <a:avLst/>
            <a:gdLst>
              <a:gd name="T0" fmla="*/ 0 w 18212"/>
              <a:gd name="T1" fmla="*/ 0 h 21600"/>
              <a:gd name="T2" fmla="*/ 2147483647 w 18212"/>
              <a:gd name="T3" fmla="*/ 2147483647 h 21600"/>
              <a:gd name="T4" fmla="*/ 0 w 18212"/>
              <a:gd name="T5" fmla="*/ 2147483647 h 21600"/>
              <a:gd name="T6" fmla="*/ 0 60000 65536"/>
              <a:gd name="T7" fmla="*/ 0 60000 65536"/>
              <a:gd name="T8" fmla="*/ 0 60000 65536"/>
              <a:gd name="T9" fmla="*/ 0 w 18212"/>
              <a:gd name="T10" fmla="*/ 0 h 21600"/>
              <a:gd name="T11" fmla="*/ 18212 w 18212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8212" h="21600" fill="none" extrusionOk="0">
                <a:moveTo>
                  <a:pt x="-1" y="0"/>
                </a:moveTo>
                <a:cubicBezTo>
                  <a:pt x="7377" y="0"/>
                  <a:pt x="14245" y="3765"/>
                  <a:pt x="18212" y="9986"/>
                </a:cubicBezTo>
              </a:path>
              <a:path w="18212" h="21600" stroke="0" extrusionOk="0">
                <a:moveTo>
                  <a:pt x="-1" y="0"/>
                </a:moveTo>
                <a:cubicBezTo>
                  <a:pt x="7377" y="0"/>
                  <a:pt x="14245" y="3765"/>
                  <a:pt x="18212" y="9986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3020" name="Text Box 21"/>
          <p:cNvSpPr txBox="1">
            <a:spLocks noChangeArrowheads="1"/>
          </p:cNvSpPr>
          <p:nvPr/>
        </p:nvSpPr>
        <p:spPr bwMode="auto">
          <a:xfrm>
            <a:off x="1042988" y="1773238"/>
            <a:ext cx="600075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1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43021" name="Text Box 22"/>
          <p:cNvSpPr txBox="1">
            <a:spLocks noChangeArrowheads="1"/>
          </p:cNvSpPr>
          <p:nvPr/>
        </p:nvSpPr>
        <p:spPr bwMode="auto">
          <a:xfrm>
            <a:off x="1403350" y="2060575"/>
            <a:ext cx="600075" cy="53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2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43022" name="Text Box 26"/>
          <p:cNvSpPr txBox="1">
            <a:spLocks noChangeArrowheads="1"/>
          </p:cNvSpPr>
          <p:nvPr/>
        </p:nvSpPr>
        <p:spPr bwMode="auto">
          <a:xfrm>
            <a:off x="2728913" y="2247900"/>
            <a:ext cx="600075" cy="54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ru-RU" sz="1600" b="1">
              <a:latin typeface="Calibri" pitchFamily="34" charset="0"/>
            </a:endParaRPr>
          </a:p>
        </p:txBody>
      </p:sp>
      <p:sp>
        <p:nvSpPr>
          <p:cNvPr id="43023" name="Text Box 27"/>
          <p:cNvSpPr txBox="1">
            <a:spLocks noChangeArrowheads="1"/>
          </p:cNvSpPr>
          <p:nvPr/>
        </p:nvSpPr>
        <p:spPr bwMode="auto">
          <a:xfrm>
            <a:off x="1547813" y="4868863"/>
            <a:ext cx="603250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3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43024" name="Line 28"/>
          <p:cNvSpPr>
            <a:spLocks noChangeShapeType="1"/>
          </p:cNvSpPr>
          <p:nvPr/>
        </p:nvSpPr>
        <p:spPr bwMode="auto">
          <a:xfrm flipH="1">
            <a:off x="1250950" y="2498725"/>
            <a:ext cx="477838" cy="209867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3025" name="Text Box 3"/>
          <p:cNvSpPr txBox="1">
            <a:spLocks noChangeArrowheads="1"/>
          </p:cNvSpPr>
          <p:nvPr/>
        </p:nvSpPr>
        <p:spPr bwMode="auto">
          <a:xfrm>
            <a:off x="539750" y="620713"/>
            <a:ext cx="8135938" cy="4270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2200" b="1">
                <a:solidFill>
                  <a:srgbClr val="FF3300"/>
                </a:solidFill>
              </a:rPr>
              <a:t>Технология деятельностного метода. </a:t>
            </a:r>
            <a:r>
              <a:rPr lang="ru-RU" sz="2200" b="1">
                <a:solidFill>
                  <a:schemeClr val="accent2"/>
                </a:solidFill>
              </a:rPr>
              <a:t>Урок ОНЗ   </a:t>
            </a:r>
          </a:p>
        </p:txBody>
      </p:sp>
      <p:sp>
        <p:nvSpPr>
          <p:cNvPr id="43026" name="Line 10"/>
          <p:cNvSpPr>
            <a:spLocks noChangeShapeType="1"/>
          </p:cNvSpPr>
          <p:nvPr/>
        </p:nvSpPr>
        <p:spPr bwMode="auto">
          <a:xfrm>
            <a:off x="2384425" y="4597400"/>
            <a:ext cx="579438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3027" name="Text Box 30"/>
          <p:cNvSpPr txBox="1">
            <a:spLocks noChangeArrowheads="1"/>
          </p:cNvSpPr>
          <p:nvPr/>
        </p:nvSpPr>
        <p:spPr bwMode="auto">
          <a:xfrm>
            <a:off x="2497138" y="4662488"/>
            <a:ext cx="590550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4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43028" name="Line 29"/>
          <p:cNvSpPr>
            <a:spLocks noChangeShapeType="1"/>
          </p:cNvSpPr>
          <p:nvPr/>
        </p:nvSpPr>
        <p:spPr bwMode="auto">
          <a:xfrm flipH="1" flipV="1">
            <a:off x="1763713" y="2133600"/>
            <a:ext cx="1173162" cy="244792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3029" name="Line 14"/>
          <p:cNvSpPr>
            <a:spLocks noChangeShapeType="1"/>
          </p:cNvSpPr>
          <p:nvPr/>
        </p:nvSpPr>
        <p:spPr bwMode="auto">
          <a:xfrm flipV="1">
            <a:off x="1758950" y="2189163"/>
            <a:ext cx="38100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3030" name="Text Box 23"/>
          <p:cNvSpPr txBox="1">
            <a:spLocks noChangeArrowheads="1"/>
          </p:cNvSpPr>
          <p:nvPr/>
        </p:nvSpPr>
        <p:spPr bwMode="auto">
          <a:xfrm>
            <a:off x="1730375" y="1852613"/>
            <a:ext cx="600075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5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43031" name="Text Box 32"/>
          <p:cNvSpPr txBox="1">
            <a:spLocks noChangeArrowheads="1"/>
          </p:cNvSpPr>
          <p:nvPr/>
        </p:nvSpPr>
        <p:spPr bwMode="auto">
          <a:xfrm>
            <a:off x="4572000" y="1484313"/>
            <a:ext cx="4033838" cy="4451350"/>
          </a:xfrm>
          <a:prstGeom prst="rect">
            <a:avLst/>
          </a:prstGeom>
          <a:solidFill>
            <a:srgbClr val="FFEFFF"/>
          </a:solidFill>
          <a:ln w="9525">
            <a:solidFill>
              <a:srgbClr val="FF66CC"/>
            </a:solidFill>
            <a:miter lim="800000"/>
            <a:headEnd/>
            <a:tailEnd/>
          </a:ln>
        </p:spPr>
        <p:txBody>
          <a:bodyPr/>
          <a:lstStyle/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1)  Мотивация к учебной деятельности</a:t>
            </a:r>
          </a:p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2)  Актуализация знаний и пробное учебное действие</a:t>
            </a:r>
          </a:p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3)  Выявление места и причины затруднения</a:t>
            </a:r>
          </a:p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4)  Построение проекта выхода из затруднения</a:t>
            </a:r>
          </a:p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5)  Реализация построенного проекта.</a:t>
            </a:r>
          </a:p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6)  Первичное закрепление с комментированием во внешней речи</a:t>
            </a:r>
          </a:p>
        </p:txBody>
      </p:sp>
      <p:sp>
        <p:nvSpPr>
          <p:cNvPr id="43032" name="Line 15"/>
          <p:cNvSpPr>
            <a:spLocks noChangeShapeType="1"/>
          </p:cNvSpPr>
          <p:nvPr/>
        </p:nvSpPr>
        <p:spPr bwMode="auto">
          <a:xfrm flipV="1">
            <a:off x="2098675" y="2189163"/>
            <a:ext cx="376238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3033" name="Text Box 23"/>
          <p:cNvSpPr txBox="1">
            <a:spLocks noChangeArrowheads="1"/>
          </p:cNvSpPr>
          <p:nvPr/>
        </p:nvSpPr>
        <p:spPr bwMode="auto">
          <a:xfrm>
            <a:off x="1730375" y="1852613"/>
            <a:ext cx="600075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5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43034" name="Text Box 24"/>
          <p:cNvSpPr txBox="1">
            <a:spLocks noChangeArrowheads="1"/>
          </p:cNvSpPr>
          <p:nvPr/>
        </p:nvSpPr>
        <p:spPr bwMode="auto">
          <a:xfrm>
            <a:off x="2051050" y="1844675"/>
            <a:ext cx="598488" cy="53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6</a:t>
            </a:r>
            <a:endParaRPr lang="ru-RU" sz="1600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Oval 4"/>
          <p:cNvSpPr>
            <a:spLocks noChangeArrowheads="1"/>
          </p:cNvSpPr>
          <p:nvPr/>
        </p:nvSpPr>
        <p:spPr bwMode="auto">
          <a:xfrm>
            <a:off x="787400" y="1997075"/>
            <a:ext cx="3141663" cy="3432175"/>
          </a:xfrm>
          <a:prstGeom prst="ellips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/>
          <a:p>
            <a:pPr eaLnBrk="1" hangingPunct="1"/>
            <a:endParaRPr lang="ru-RU">
              <a:latin typeface="Calibri" pitchFamily="34" charset="0"/>
            </a:endParaRPr>
          </a:p>
        </p:txBody>
      </p:sp>
      <p:sp>
        <p:nvSpPr>
          <p:cNvPr id="44035" name="Oval 5"/>
          <p:cNvSpPr>
            <a:spLocks noChangeArrowheads="1"/>
          </p:cNvSpPr>
          <p:nvPr/>
        </p:nvSpPr>
        <p:spPr bwMode="auto">
          <a:xfrm>
            <a:off x="1311275" y="1766888"/>
            <a:ext cx="1944688" cy="1808162"/>
          </a:xfrm>
          <a:prstGeom prst="ellipse">
            <a:avLst/>
          </a:prstGeom>
          <a:solidFill>
            <a:srgbClr val="A3E0FF"/>
          </a:solidFill>
          <a:ln w="19050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/>
          <a:p>
            <a:pPr eaLnBrk="1" hangingPunct="1"/>
            <a:endParaRPr lang="ru-RU">
              <a:latin typeface="Calibri" pitchFamily="34" charset="0"/>
            </a:endParaRPr>
          </a:p>
        </p:txBody>
      </p:sp>
      <p:sp>
        <p:nvSpPr>
          <p:cNvPr id="44036" name="Line 7"/>
          <p:cNvSpPr>
            <a:spLocks noChangeShapeType="1"/>
          </p:cNvSpPr>
          <p:nvPr/>
        </p:nvSpPr>
        <p:spPr bwMode="auto">
          <a:xfrm flipV="1">
            <a:off x="1403350" y="2420938"/>
            <a:ext cx="38100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4037" name="Oval 8"/>
          <p:cNvSpPr>
            <a:spLocks noChangeArrowheads="1"/>
          </p:cNvSpPr>
          <p:nvPr/>
        </p:nvSpPr>
        <p:spPr bwMode="auto">
          <a:xfrm>
            <a:off x="1258888" y="2349500"/>
            <a:ext cx="120650" cy="119063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/>
          <a:p>
            <a:pPr eaLnBrk="1" hangingPunct="1"/>
            <a:endParaRPr lang="ru-RU">
              <a:latin typeface="Calibri" pitchFamily="34" charset="0"/>
            </a:endParaRPr>
          </a:p>
        </p:txBody>
      </p:sp>
      <p:sp>
        <p:nvSpPr>
          <p:cNvPr id="44038" name="Line 9"/>
          <p:cNvSpPr>
            <a:spLocks noChangeShapeType="1"/>
          </p:cNvSpPr>
          <p:nvPr/>
        </p:nvSpPr>
        <p:spPr bwMode="auto">
          <a:xfrm flipH="1">
            <a:off x="1763713" y="2060575"/>
            <a:ext cx="0" cy="70485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4039" name="Line 11"/>
          <p:cNvSpPr>
            <a:spLocks noChangeShapeType="1"/>
          </p:cNvSpPr>
          <p:nvPr/>
        </p:nvSpPr>
        <p:spPr bwMode="auto">
          <a:xfrm>
            <a:off x="1233488" y="4597400"/>
            <a:ext cx="579437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4040" name="Line 12"/>
          <p:cNvSpPr>
            <a:spLocks noChangeShapeType="1"/>
          </p:cNvSpPr>
          <p:nvPr/>
        </p:nvSpPr>
        <p:spPr bwMode="auto">
          <a:xfrm>
            <a:off x="1793875" y="4597400"/>
            <a:ext cx="587375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4041" name="Line 13"/>
          <p:cNvSpPr>
            <a:spLocks noChangeShapeType="1"/>
          </p:cNvSpPr>
          <p:nvPr/>
        </p:nvSpPr>
        <p:spPr bwMode="auto">
          <a:xfrm>
            <a:off x="1758950" y="2425700"/>
            <a:ext cx="623888" cy="9525"/>
          </a:xfrm>
          <a:prstGeom prst="line">
            <a:avLst/>
          </a:prstGeom>
          <a:noFill/>
          <a:ln w="19050">
            <a:solidFill>
              <a:srgbClr val="000000"/>
            </a:solidFill>
            <a:prstDash val="lg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4042" name="AutoShape 18"/>
          <p:cNvSpPr>
            <a:spLocks/>
          </p:cNvSpPr>
          <p:nvPr/>
        </p:nvSpPr>
        <p:spPr bwMode="auto">
          <a:xfrm rot="5400000">
            <a:off x="1650207" y="4269581"/>
            <a:ext cx="265112" cy="1057275"/>
          </a:xfrm>
          <a:prstGeom prst="rightBrace">
            <a:avLst>
              <a:gd name="adj1" fmla="val 33234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eaLnBrk="1" hangingPunct="1"/>
            <a:endParaRPr lang="ru-RU">
              <a:latin typeface="Calibri" pitchFamily="34" charset="0"/>
            </a:endParaRPr>
          </a:p>
        </p:txBody>
      </p:sp>
      <p:sp>
        <p:nvSpPr>
          <p:cNvPr id="44043" name="Arc 19"/>
          <p:cNvSpPr>
            <a:spLocks/>
          </p:cNvSpPr>
          <p:nvPr/>
        </p:nvSpPr>
        <p:spPr bwMode="auto">
          <a:xfrm rot="16200000" flipH="1">
            <a:off x="982663" y="1690688"/>
            <a:ext cx="650875" cy="815975"/>
          </a:xfrm>
          <a:custGeom>
            <a:avLst/>
            <a:gdLst>
              <a:gd name="T0" fmla="*/ 0 w 18212"/>
              <a:gd name="T1" fmla="*/ 0 h 21600"/>
              <a:gd name="T2" fmla="*/ 2147483647 w 18212"/>
              <a:gd name="T3" fmla="*/ 2147483647 h 21600"/>
              <a:gd name="T4" fmla="*/ 0 w 18212"/>
              <a:gd name="T5" fmla="*/ 2147483647 h 21600"/>
              <a:gd name="T6" fmla="*/ 0 60000 65536"/>
              <a:gd name="T7" fmla="*/ 0 60000 65536"/>
              <a:gd name="T8" fmla="*/ 0 60000 65536"/>
              <a:gd name="T9" fmla="*/ 0 w 18212"/>
              <a:gd name="T10" fmla="*/ 0 h 21600"/>
              <a:gd name="T11" fmla="*/ 18212 w 18212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8212" h="21600" fill="none" extrusionOk="0">
                <a:moveTo>
                  <a:pt x="-1" y="0"/>
                </a:moveTo>
                <a:cubicBezTo>
                  <a:pt x="7377" y="0"/>
                  <a:pt x="14245" y="3765"/>
                  <a:pt x="18212" y="9986"/>
                </a:cubicBezTo>
              </a:path>
              <a:path w="18212" h="21600" stroke="0" extrusionOk="0">
                <a:moveTo>
                  <a:pt x="-1" y="0"/>
                </a:moveTo>
                <a:cubicBezTo>
                  <a:pt x="7377" y="0"/>
                  <a:pt x="14245" y="3765"/>
                  <a:pt x="18212" y="9986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4044" name="Text Box 21"/>
          <p:cNvSpPr txBox="1">
            <a:spLocks noChangeArrowheads="1"/>
          </p:cNvSpPr>
          <p:nvPr/>
        </p:nvSpPr>
        <p:spPr bwMode="auto">
          <a:xfrm>
            <a:off x="1042988" y="1773238"/>
            <a:ext cx="600075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1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44045" name="Text Box 22"/>
          <p:cNvSpPr txBox="1">
            <a:spLocks noChangeArrowheads="1"/>
          </p:cNvSpPr>
          <p:nvPr/>
        </p:nvSpPr>
        <p:spPr bwMode="auto">
          <a:xfrm>
            <a:off x="1403350" y="2060575"/>
            <a:ext cx="600075" cy="53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2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44046" name="Text Box 26"/>
          <p:cNvSpPr txBox="1">
            <a:spLocks noChangeArrowheads="1"/>
          </p:cNvSpPr>
          <p:nvPr/>
        </p:nvSpPr>
        <p:spPr bwMode="auto">
          <a:xfrm>
            <a:off x="2728913" y="2247900"/>
            <a:ext cx="600075" cy="54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ru-RU" sz="1600" b="1">
              <a:latin typeface="Calibri" pitchFamily="34" charset="0"/>
            </a:endParaRPr>
          </a:p>
        </p:txBody>
      </p:sp>
      <p:sp>
        <p:nvSpPr>
          <p:cNvPr id="44047" name="Text Box 27"/>
          <p:cNvSpPr txBox="1">
            <a:spLocks noChangeArrowheads="1"/>
          </p:cNvSpPr>
          <p:nvPr/>
        </p:nvSpPr>
        <p:spPr bwMode="auto">
          <a:xfrm>
            <a:off x="1547813" y="4868863"/>
            <a:ext cx="603250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3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44048" name="Line 28"/>
          <p:cNvSpPr>
            <a:spLocks noChangeShapeType="1"/>
          </p:cNvSpPr>
          <p:nvPr/>
        </p:nvSpPr>
        <p:spPr bwMode="auto">
          <a:xfrm flipH="1">
            <a:off x="1250950" y="2498725"/>
            <a:ext cx="477838" cy="209867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4049" name="Text Box 3"/>
          <p:cNvSpPr txBox="1">
            <a:spLocks noChangeArrowheads="1"/>
          </p:cNvSpPr>
          <p:nvPr/>
        </p:nvSpPr>
        <p:spPr bwMode="auto">
          <a:xfrm>
            <a:off x="539750" y="620713"/>
            <a:ext cx="8135938" cy="4270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2200" b="1">
                <a:solidFill>
                  <a:srgbClr val="FF3300"/>
                </a:solidFill>
              </a:rPr>
              <a:t>Технология деятельностного метода. </a:t>
            </a:r>
            <a:r>
              <a:rPr lang="ru-RU" sz="2200" b="1">
                <a:solidFill>
                  <a:schemeClr val="accent2"/>
                </a:solidFill>
              </a:rPr>
              <a:t>Урок ОНЗ   </a:t>
            </a:r>
          </a:p>
        </p:txBody>
      </p:sp>
      <p:sp>
        <p:nvSpPr>
          <p:cNvPr id="44050" name="Line 10"/>
          <p:cNvSpPr>
            <a:spLocks noChangeShapeType="1"/>
          </p:cNvSpPr>
          <p:nvPr/>
        </p:nvSpPr>
        <p:spPr bwMode="auto">
          <a:xfrm>
            <a:off x="2384425" y="4597400"/>
            <a:ext cx="579438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4051" name="Text Box 30"/>
          <p:cNvSpPr txBox="1">
            <a:spLocks noChangeArrowheads="1"/>
          </p:cNvSpPr>
          <p:nvPr/>
        </p:nvSpPr>
        <p:spPr bwMode="auto">
          <a:xfrm>
            <a:off x="2497138" y="4662488"/>
            <a:ext cx="590550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4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44052" name="Line 29"/>
          <p:cNvSpPr>
            <a:spLocks noChangeShapeType="1"/>
          </p:cNvSpPr>
          <p:nvPr/>
        </p:nvSpPr>
        <p:spPr bwMode="auto">
          <a:xfrm flipH="1" flipV="1">
            <a:off x="1763713" y="2133600"/>
            <a:ext cx="1173162" cy="244792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4053" name="Line 14"/>
          <p:cNvSpPr>
            <a:spLocks noChangeShapeType="1"/>
          </p:cNvSpPr>
          <p:nvPr/>
        </p:nvSpPr>
        <p:spPr bwMode="auto">
          <a:xfrm flipV="1">
            <a:off x="1758950" y="2189163"/>
            <a:ext cx="38100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4054" name="Text Box 23"/>
          <p:cNvSpPr txBox="1">
            <a:spLocks noChangeArrowheads="1"/>
          </p:cNvSpPr>
          <p:nvPr/>
        </p:nvSpPr>
        <p:spPr bwMode="auto">
          <a:xfrm>
            <a:off x="1730375" y="1852613"/>
            <a:ext cx="600075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5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44055" name="Line 15"/>
          <p:cNvSpPr>
            <a:spLocks noChangeShapeType="1"/>
          </p:cNvSpPr>
          <p:nvPr/>
        </p:nvSpPr>
        <p:spPr bwMode="auto">
          <a:xfrm flipV="1">
            <a:off x="2098675" y="2189163"/>
            <a:ext cx="376238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4056" name="Text Box 23"/>
          <p:cNvSpPr txBox="1">
            <a:spLocks noChangeArrowheads="1"/>
          </p:cNvSpPr>
          <p:nvPr/>
        </p:nvSpPr>
        <p:spPr bwMode="auto">
          <a:xfrm>
            <a:off x="1730375" y="1852613"/>
            <a:ext cx="600075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5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44057" name="Text Box 24"/>
          <p:cNvSpPr txBox="1">
            <a:spLocks noChangeArrowheads="1"/>
          </p:cNvSpPr>
          <p:nvPr/>
        </p:nvSpPr>
        <p:spPr bwMode="auto">
          <a:xfrm>
            <a:off x="2051050" y="1844675"/>
            <a:ext cx="598488" cy="53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6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44058" name="Text Box 32"/>
          <p:cNvSpPr txBox="1">
            <a:spLocks noChangeArrowheads="1"/>
          </p:cNvSpPr>
          <p:nvPr/>
        </p:nvSpPr>
        <p:spPr bwMode="auto">
          <a:xfrm>
            <a:off x="4572000" y="1484313"/>
            <a:ext cx="4033838" cy="4451350"/>
          </a:xfrm>
          <a:prstGeom prst="rect">
            <a:avLst/>
          </a:prstGeom>
          <a:solidFill>
            <a:srgbClr val="FFEFFF"/>
          </a:solidFill>
          <a:ln w="9525">
            <a:solidFill>
              <a:srgbClr val="FF66CC"/>
            </a:solidFill>
            <a:miter lim="800000"/>
            <a:headEnd/>
            <a:tailEnd/>
          </a:ln>
        </p:spPr>
        <p:txBody>
          <a:bodyPr/>
          <a:lstStyle/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1)  Мотивация к учебной деятельности</a:t>
            </a:r>
          </a:p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2)  Актуализация знаний и пробное учебное действие</a:t>
            </a:r>
          </a:p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3)  Выявление места и причины затруднения</a:t>
            </a:r>
          </a:p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4)  Построение проекта выхода из затруднения</a:t>
            </a:r>
          </a:p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5)  Реализация построенного проекта.</a:t>
            </a:r>
          </a:p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6)  Первичное закрепление с комментированием во внешней речи</a:t>
            </a:r>
          </a:p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7)  Самостоятельная работа с самопроверкой по эталону</a:t>
            </a:r>
          </a:p>
        </p:txBody>
      </p:sp>
      <p:sp>
        <p:nvSpPr>
          <p:cNvPr id="44059" name="Line 15"/>
          <p:cNvSpPr>
            <a:spLocks noChangeShapeType="1"/>
          </p:cNvSpPr>
          <p:nvPr/>
        </p:nvSpPr>
        <p:spPr bwMode="auto">
          <a:xfrm flipV="1">
            <a:off x="2098675" y="2189163"/>
            <a:ext cx="376238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4060" name="Line 16"/>
          <p:cNvSpPr>
            <a:spLocks noChangeShapeType="1"/>
          </p:cNvSpPr>
          <p:nvPr/>
        </p:nvSpPr>
        <p:spPr bwMode="auto">
          <a:xfrm flipV="1">
            <a:off x="2433638" y="2189163"/>
            <a:ext cx="38100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4061" name="Text Box 31"/>
          <p:cNvSpPr txBox="1">
            <a:spLocks noChangeArrowheads="1"/>
          </p:cNvSpPr>
          <p:nvPr/>
        </p:nvSpPr>
        <p:spPr bwMode="auto">
          <a:xfrm>
            <a:off x="2332038" y="2243138"/>
            <a:ext cx="598487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7  </a:t>
            </a:r>
            <a:endParaRPr lang="ru-RU" sz="1600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3"/>
          <p:cNvSpPr txBox="1">
            <a:spLocks noChangeArrowheads="1"/>
          </p:cNvSpPr>
          <p:nvPr/>
        </p:nvSpPr>
        <p:spPr bwMode="auto">
          <a:xfrm>
            <a:off x="539750" y="620713"/>
            <a:ext cx="8135938" cy="4270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2200" b="1">
                <a:solidFill>
                  <a:srgbClr val="FF3300"/>
                </a:solidFill>
              </a:rPr>
              <a:t>Технология деятельностного метода. </a:t>
            </a:r>
            <a:r>
              <a:rPr lang="ru-RU" sz="2200" b="1">
                <a:solidFill>
                  <a:schemeClr val="accent2"/>
                </a:solidFill>
              </a:rPr>
              <a:t>Урок ОНЗ   </a:t>
            </a:r>
          </a:p>
        </p:txBody>
      </p:sp>
      <p:sp>
        <p:nvSpPr>
          <p:cNvPr id="45059" name="Text Box 32"/>
          <p:cNvSpPr txBox="1">
            <a:spLocks noChangeArrowheads="1"/>
          </p:cNvSpPr>
          <p:nvPr/>
        </p:nvSpPr>
        <p:spPr bwMode="auto">
          <a:xfrm>
            <a:off x="4572000" y="1484313"/>
            <a:ext cx="4033838" cy="4451350"/>
          </a:xfrm>
          <a:prstGeom prst="rect">
            <a:avLst/>
          </a:prstGeom>
          <a:solidFill>
            <a:srgbClr val="FFEFFF"/>
          </a:solidFill>
          <a:ln w="9525">
            <a:solidFill>
              <a:srgbClr val="FF66CC"/>
            </a:solidFill>
            <a:miter lim="800000"/>
            <a:headEnd/>
            <a:tailEnd/>
          </a:ln>
        </p:spPr>
        <p:txBody>
          <a:bodyPr/>
          <a:lstStyle/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1)  Мотивация к учебной деятельности</a:t>
            </a:r>
          </a:p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2)  Актуализация знаний и пробное учебное действие</a:t>
            </a:r>
          </a:p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3)  Выявление места и причины затруднения</a:t>
            </a:r>
          </a:p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4)  Построение проекта выхода из затруднения</a:t>
            </a:r>
          </a:p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5)  Реализация построенного проекта.</a:t>
            </a:r>
          </a:p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6)  Первичное закрепление с комментированием во внешней речи</a:t>
            </a:r>
          </a:p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7)  Самостоятельная работа с самопроверкой по эталону</a:t>
            </a:r>
          </a:p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8)  Включение в систему знаний и повторение</a:t>
            </a:r>
          </a:p>
        </p:txBody>
      </p:sp>
      <p:sp>
        <p:nvSpPr>
          <p:cNvPr id="45060" name="Oval 4"/>
          <p:cNvSpPr>
            <a:spLocks noChangeArrowheads="1"/>
          </p:cNvSpPr>
          <p:nvPr/>
        </p:nvSpPr>
        <p:spPr bwMode="auto">
          <a:xfrm>
            <a:off x="787400" y="1997075"/>
            <a:ext cx="3141663" cy="3432175"/>
          </a:xfrm>
          <a:prstGeom prst="ellips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/>
          <a:p>
            <a:pPr eaLnBrk="1" hangingPunct="1"/>
            <a:endParaRPr lang="ru-RU">
              <a:latin typeface="Calibri" pitchFamily="34" charset="0"/>
            </a:endParaRPr>
          </a:p>
        </p:txBody>
      </p:sp>
      <p:sp>
        <p:nvSpPr>
          <p:cNvPr id="45061" name="Oval 5"/>
          <p:cNvSpPr>
            <a:spLocks noChangeArrowheads="1"/>
          </p:cNvSpPr>
          <p:nvPr/>
        </p:nvSpPr>
        <p:spPr bwMode="auto">
          <a:xfrm>
            <a:off x="1311275" y="1766888"/>
            <a:ext cx="1944688" cy="1808162"/>
          </a:xfrm>
          <a:prstGeom prst="ellipse">
            <a:avLst/>
          </a:prstGeom>
          <a:solidFill>
            <a:srgbClr val="A3E0FF"/>
          </a:solidFill>
          <a:ln w="19050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/>
          <a:p>
            <a:pPr eaLnBrk="1" hangingPunct="1"/>
            <a:endParaRPr lang="ru-RU">
              <a:latin typeface="Calibri" pitchFamily="34" charset="0"/>
            </a:endParaRPr>
          </a:p>
        </p:txBody>
      </p:sp>
      <p:sp>
        <p:nvSpPr>
          <p:cNvPr id="45062" name="Line 7"/>
          <p:cNvSpPr>
            <a:spLocks noChangeShapeType="1"/>
          </p:cNvSpPr>
          <p:nvPr/>
        </p:nvSpPr>
        <p:spPr bwMode="auto">
          <a:xfrm flipV="1">
            <a:off x="1403350" y="2420938"/>
            <a:ext cx="38100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5063" name="Oval 8"/>
          <p:cNvSpPr>
            <a:spLocks noChangeArrowheads="1"/>
          </p:cNvSpPr>
          <p:nvPr/>
        </p:nvSpPr>
        <p:spPr bwMode="auto">
          <a:xfrm>
            <a:off x="1258888" y="2349500"/>
            <a:ext cx="120650" cy="119063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/>
          <a:p>
            <a:pPr eaLnBrk="1" hangingPunct="1"/>
            <a:endParaRPr lang="ru-RU">
              <a:latin typeface="Calibri" pitchFamily="34" charset="0"/>
            </a:endParaRPr>
          </a:p>
        </p:txBody>
      </p:sp>
      <p:sp>
        <p:nvSpPr>
          <p:cNvPr id="45064" name="Line 9"/>
          <p:cNvSpPr>
            <a:spLocks noChangeShapeType="1"/>
          </p:cNvSpPr>
          <p:nvPr/>
        </p:nvSpPr>
        <p:spPr bwMode="auto">
          <a:xfrm flipH="1">
            <a:off x="1763713" y="2060575"/>
            <a:ext cx="0" cy="70485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5065" name="Line 10"/>
          <p:cNvSpPr>
            <a:spLocks noChangeShapeType="1"/>
          </p:cNvSpPr>
          <p:nvPr/>
        </p:nvSpPr>
        <p:spPr bwMode="auto">
          <a:xfrm>
            <a:off x="2384425" y="4597400"/>
            <a:ext cx="579438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5066" name="Line 11"/>
          <p:cNvSpPr>
            <a:spLocks noChangeShapeType="1"/>
          </p:cNvSpPr>
          <p:nvPr/>
        </p:nvSpPr>
        <p:spPr bwMode="auto">
          <a:xfrm>
            <a:off x="1233488" y="4597400"/>
            <a:ext cx="579437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5067" name="Line 12"/>
          <p:cNvSpPr>
            <a:spLocks noChangeShapeType="1"/>
          </p:cNvSpPr>
          <p:nvPr/>
        </p:nvSpPr>
        <p:spPr bwMode="auto">
          <a:xfrm>
            <a:off x="1793875" y="4597400"/>
            <a:ext cx="587375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5068" name="Line 13"/>
          <p:cNvSpPr>
            <a:spLocks noChangeShapeType="1"/>
          </p:cNvSpPr>
          <p:nvPr/>
        </p:nvSpPr>
        <p:spPr bwMode="auto">
          <a:xfrm>
            <a:off x="1758950" y="2425700"/>
            <a:ext cx="623888" cy="9525"/>
          </a:xfrm>
          <a:prstGeom prst="line">
            <a:avLst/>
          </a:prstGeom>
          <a:noFill/>
          <a:ln w="19050">
            <a:solidFill>
              <a:srgbClr val="000000"/>
            </a:solidFill>
            <a:prstDash val="lg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5069" name="Line 14"/>
          <p:cNvSpPr>
            <a:spLocks noChangeShapeType="1"/>
          </p:cNvSpPr>
          <p:nvPr/>
        </p:nvSpPr>
        <p:spPr bwMode="auto">
          <a:xfrm flipV="1">
            <a:off x="1758950" y="2189163"/>
            <a:ext cx="38100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5070" name="Line 15"/>
          <p:cNvSpPr>
            <a:spLocks noChangeShapeType="1"/>
          </p:cNvSpPr>
          <p:nvPr/>
        </p:nvSpPr>
        <p:spPr bwMode="auto">
          <a:xfrm flipV="1">
            <a:off x="2098675" y="2189163"/>
            <a:ext cx="376238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5071" name="Line 16"/>
          <p:cNvSpPr>
            <a:spLocks noChangeShapeType="1"/>
          </p:cNvSpPr>
          <p:nvPr/>
        </p:nvSpPr>
        <p:spPr bwMode="auto">
          <a:xfrm flipV="1">
            <a:off x="2433638" y="2189163"/>
            <a:ext cx="38100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5072" name="Line 17"/>
          <p:cNvSpPr>
            <a:spLocks noChangeShapeType="1"/>
          </p:cNvSpPr>
          <p:nvPr/>
        </p:nvSpPr>
        <p:spPr bwMode="auto">
          <a:xfrm flipV="1">
            <a:off x="2773363" y="2189163"/>
            <a:ext cx="377825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5073" name="AutoShape 18"/>
          <p:cNvSpPr>
            <a:spLocks/>
          </p:cNvSpPr>
          <p:nvPr/>
        </p:nvSpPr>
        <p:spPr bwMode="auto">
          <a:xfrm rot="5400000">
            <a:off x="1650207" y="4269581"/>
            <a:ext cx="265112" cy="1057275"/>
          </a:xfrm>
          <a:prstGeom prst="rightBrace">
            <a:avLst>
              <a:gd name="adj1" fmla="val 33234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eaLnBrk="1" hangingPunct="1"/>
            <a:endParaRPr lang="ru-RU">
              <a:latin typeface="Calibri" pitchFamily="34" charset="0"/>
            </a:endParaRPr>
          </a:p>
        </p:txBody>
      </p:sp>
      <p:sp>
        <p:nvSpPr>
          <p:cNvPr id="45074" name="Arc 19"/>
          <p:cNvSpPr>
            <a:spLocks/>
          </p:cNvSpPr>
          <p:nvPr/>
        </p:nvSpPr>
        <p:spPr bwMode="auto">
          <a:xfrm rot="16200000" flipH="1">
            <a:off x="982663" y="1690688"/>
            <a:ext cx="650875" cy="815975"/>
          </a:xfrm>
          <a:custGeom>
            <a:avLst/>
            <a:gdLst>
              <a:gd name="T0" fmla="*/ 0 w 18212"/>
              <a:gd name="T1" fmla="*/ 0 h 21600"/>
              <a:gd name="T2" fmla="*/ 2147483647 w 18212"/>
              <a:gd name="T3" fmla="*/ 2147483647 h 21600"/>
              <a:gd name="T4" fmla="*/ 0 w 18212"/>
              <a:gd name="T5" fmla="*/ 2147483647 h 21600"/>
              <a:gd name="T6" fmla="*/ 0 60000 65536"/>
              <a:gd name="T7" fmla="*/ 0 60000 65536"/>
              <a:gd name="T8" fmla="*/ 0 60000 65536"/>
              <a:gd name="T9" fmla="*/ 0 w 18212"/>
              <a:gd name="T10" fmla="*/ 0 h 21600"/>
              <a:gd name="T11" fmla="*/ 18212 w 18212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8212" h="21600" fill="none" extrusionOk="0">
                <a:moveTo>
                  <a:pt x="-1" y="0"/>
                </a:moveTo>
                <a:cubicBezTo>
                  <a:pt x="7377" y="0"/>
                  <a:pt x="14245" y="3765"/>
                  <a:pt x="18212" y="9986"/>
                </a:cubicBezTo>
              </a:path>
              <a:path w="18212" h="21600" stroke="0" extrusionOk="0">
                <a:moveTo>
                  <a:pt x="-1" y="0"/>
                </a:moveTo>
                <a:cubicBezTo>
                  <a:pt x="7377" y="0"/>
                  <a:pt x="14245" y="3765"/>
                  <a:pt x="18212" y="9986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5075" name="Text Box 21"/>
          <p:cNvSpPr txBox="1">
            <a:spLocks noChangeArrowheads="1"/>
          </p:cNvSpPr>
          <p:nvPr/>
        </p:nvSpPr>
        <p:spPr bwMode="auto">
          <a:xfrm>
            <a:off x="1042988" y="1773238"/>
            <a:ext cx="600075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1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45076" name="Text Box 22"/>
          <p:cNvSpPr txBox="1">
            <a:spLocks noChangeArrowheads="1"/>
          </p:cNvSpPr>
          <p:nvPr/>
        </p:nvSpPr>
        <p:spPr bwMode="auto">
          <a:xfrm>
            <a:off x="1403350" y="2060575"/>
            <a:ext cx="600075" cy="53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2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45077" name="Text Box 23"/>
          <p:cNvSpPr txBox="1">
            <a:spLocks noChangeArrowheads="1"/>
          </p:cNvSpPr>
          <p:nvPr/>
        </p:nvSpPr>
        <p:spPr bwMode="auto">
          <a:xfrm>
            <a:off x="1730375" y="1852613"/>
            <a:ext cx="600075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5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45078" name="Text Box 24"/>
          <p:cNvSpPr txBox="1">
            <a:spLocks noChangeArrowheads="1"/>
          </p:cNvSpPr>
          <p:nvPr/>
        </p:nvSpPr>
        <p:spPr bwMode="auto">
          <a:xfrm>
            <a:off x="2051050" y="1844675"/>
            <a:ext cx="598488" cy="53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6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45079" name="Text Box 26"/>
          <p:cNvSpPr txBox="1">
            <a:spLocks noChangeArrowheads="1"/>
          </p:cNvSpPr>
          <p:nvPr/>
        </p:nvSpPr>
        <p:spPr bwMode="auto">
          <a:xfrm>
            <a:off x="2728913" y="2247900"/>
            <a:ext cx="600075" cy="54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8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45080" name="Text Box 27"/>
          <p:cNvSpPr txBox="1">
            <a:spLocks noChangeArrowheads="1"/>
          </p:cNvSpPr>
          <p:nvPr/>
        </p:nvSpPr>
        <p:spPr bwMode="auto">
          <a:xfrm>
            <a:off x="1547813" y="4868863"/>
            <a:ext cx="603250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3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45081" name="Line 28"/>
          <p:cNvSpPr>
            <a:spLocks noChangeShapeType="1"/>
          </p:cNvSpPr>
          <p:nvPr/>
        </p:nvSpPr>
        <p:spPr bwMode="auto">
          <a:xfrm flipH="1">
            <a:off x="1250950" y="2498725"/>
            <a:ext cx="477838" cy="209867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5082" name="Line 29"/>
          <p:cNvSpPr>
            <a:spLocks noChangeShapeType="1"/>
          </p:cNvSpPr>
          <p:nvPr/>
        </p:nvSpPr>
        <p:spPr bwMode="auto">
          <a:xfrm flipH="1" flipV="1">
            <a:off x="1763713" y="2133600"/>
            <a:ext cx="1173162" cy="244792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5083" name="Text Box 30"/>
          <p:cNvSpPr txBox="1">
            <a:spLocks noChangeArrowheads="1"/>
          </p:cNvSpPr>
          <p:nvPr/>
        </p:nvSpPr>
        <p:spPr bwMode="auto">
          <a:xfrm>
            <a:off x="2497138" y="4662488"/>
            <a:ext cx="590550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4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45084" name="Text Box 31"/>
          <p:cNvSpPr txBox="1">
            <a:spLocks noChangeArrowheads="1"/>
          </p:cNvSpPr>
          <p:nvPr/>
        </p:nvSpPr>
        <p:spPr bwMode="auto">
          <a:xfrm>
            <a:off x="2332038" y="2243138"/>
            <a:ext cx="598487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7  </a:t>
            </a:r>
            <a:endParaRPr lang="ru-RU" sz="1600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608013"/>
            <a:ext cx="7772400" cy="444500"/>
          </a:xfrm>
        </p:spPr>
        <p:txBody>
          <a:bodyPr/>
          <a:lstStyle/>
          <a:p>
            <a:pPr eaLnBrk="1" hangingPunct="1"/>
            <a:r>
              <a:rPr lang="ru-RU" sz="800" smtClean="0"/>
              <a:t>ТДМ</a:t>
            </a:r>
          </a:p>
        </p:txBody>
      </p:sp>
      <p:sp>
        <p:nvSpPr>
          <p:cNvPr id="46083" name="Text Box 3"/>
          <p:cNvSpPr txBox="1">
            <a:spLocks noChangeArrowheads="1"/>
          </p:cNvSpPr>
          <p:nvPr/>
        </p:nvSpPr>
        <p:spPr bwMode="auto">
          <a:xfrm>
            <a:off x="539750" y="620713"/>
            <a:ext cx="8135938" cy="4270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2200" b="1">
                <a:solidFill>
                  <a:srgbClr val="FF3300"/>
                </a:solidFill>
              </a:rPr>
              <a:t>Технология деятельностного метода. </a:t>
            </a:r>
            <a:r>
              <a:rPr lang="ru-RU" sz="2200" b="1">
                <a:solidFill>
                  <a:schemeClr val="accent2"/>
                </a:solidFill>
              </a:rPr>
              <a:t>Урок ОНЗ   </a:t>
            </a:r>
          </a:p>
        </p:txBody>
      </p:sp>
      <p:sp>
        <p:nvSpPr>
          <p:cNvPr id="46084" name="Oval 4"/>
          <p:cNvSpPr>
            <a:spLocks noChangeArrowheads="1"/>
          </p:cNvSpPr>
          <p:nvPr/>
        </p:nvSpPr>
        <p:spPr bwMode="auto">
          <a:xfrm>
            <a:off x="787400" y="1997075"/>
            <a:ext cx="3141663" cy="3432175"/>
          </a:xfrm>
          <a:prstGeom prst="ellips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/>
          <a:p>
            <a:pPr eaLnBrk="1" hangingPunct="1"/>
            <a:endParaRPr lang="ru-RU">
              <a:latin typeface="Calibri" pitchFamily="34" charset="0"/>
            </a:endParaRPr>
          </a:p>
        </p:txBody>
      </p:sp>
      <p:sp>
        <p:nvSpPr>
          <p:cNvPr id="46085" name="Oval 5"/>
          <p:cNvSpPr>
            <a:spLocks noChangeArrowheads="1"/>
          </p:cNvSpPr>
          <p:nvPr/>
        </p:nvSpPr>
        <p:spPr bwMode="auto">
          <a:xfrm>
            <a:off x="1311275" y="1766888"/>
            <a:ext cx="1944688" cy="1808162"/>
          </a:xfrm>
          <a:prstGeom prst="ellipse">
            <a:avLst/>
          </a:prstGeom>
          <a:solidFill>
            <a:srgbClr val="A3E0FF"/>
          </a:solidFill>
          <a:ln w="19050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/>
          <a:p>
            <a:pPr eaLnBrk="1" hangingPunct="1"/>
            <a:endParaRPr lang="ru-RU">
              <a:latin typeface="Calibri" pitchFamily="34" charset="0"/>
            </a:endParaRPr>
          </a:p>
        </p:txBody>
      </p:sp>
      <p:sp>
        <p:nvSpPr>
          <p:cNvPr id="46086" name="Oval 6"/>
          <p:cNvSpPr>
            <a:spLocks noChangeArrowheads="1"/>
          </p:cNvSpPr>
          <p:nvPr/>
        </p:nvSpPr>
        <p:spPr bwMode="auto">
          <a:xfrm>
            <a:off x="3074988" y="2130425"/>
            <a:ext cx="117475" cy="117475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/>
          <a:p>
            <a:pPr eaLnBrk="1" hangingPunct="1"/>
            <a:endParaRPr lang="ru-RU">
              <a:latin typeface="Calibri" pitchFamily="34" charset="0"/>
            </a:endParaRPr>
          </a:p>
        </p:txBody>
      </p:sp>
      <p:sp>
        <p:nvSpPr>
          <p:cNvPr id="46087" name="Line 7"/>
          <p:cNvSpPr>
            <a:spLocks noChangeShapeType="1"/>
          </p:cNvSpPr>
          <p:nvPr/>
        </p:nvSpPr>
        <p:spPr bwMode="auto">
          <a:xfrm flipV="1">
            <a:off x="1403350" y="2420938"/>
            <a:ext cx="38100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6088" name="Oval 8"/>
          <p:cNvSpPr>
            <a:spLocks noChangeArrowheads="1"/>
          </p:cNvSpPr>
          <p:nvPr/>
        </p:nvSpPr>
        <p:spPr bwMode="auto">
          <a:xfrm>
            <a:off x="1258888" y="2349500"/>
            <a:ext cx="120650" cy="119063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/>
          <a:p>
            <a:pPr eaLnBrk="1" hangingPunct="1"/>
            <a:endParaRPr lang="ru-RU">
              <a:latin typeface="Calibri" pitchFamily="34" charset="0"/>
            </a:endParaRPr>
          </a:p>
        </p:txBody>
      </p:sp>
      <p:sp>
        <p:nvSpPr>
          <p:cNvPr id="46089" name="Line 9"/>
          <p:cNvSpPr>
            <a:spLocks noChangeShapeType="1"/>
          </p:cNvSpPr>
          <p:nvPr/>
        </p:nvSpPr>
        <p:spPr bwMode="auto">
          <a:xfrm flipH="1">
            <a:off x="1763713" y="2060575"/>
            <a:ext cx="0" cy="70485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090" name="Line 10"/>
          <p:cNvSpPr>
            <a:spLocks noChangeShapeType="1"/>
          </p:cNvSpPr>
          <p:nvPr/>
        </p:nvSpPr>
        <p:spPr bwMode="auto">
          <a:xfrm>
            <a:off x="2384425" y="4597400"/>
            <a:ext cx="579438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6091" name="Line 11"/>
          <p:cNvSpPr>
            <a:spLocks noChangeShapeType="1"/>
          </p:cNvSpPr>
          <p:nvPr/>
        </p:nvSpPr>
        <p:spPr bwMode="auto">
          <a:xfrm>
            <a:off x="1233488" y="4597400"/>
            <a:ext cx="579437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6092" name="Line 12"/>
          <p:cNvSpPr>
            <a:spLocks noChangeShapeType="1"/>
          </p:cNvSpPr>
          <p:nvPr/>
        </p:nvSpPr>
        <p:spPr bwMode="auto">
          <a:xfrm>
            <a:off x="1793875" y="4597400"/>
            <a:ext cx="587375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6093" name="Line 13"/>
          <p:cNvSpPr>
            <a:spLocks noChangeShapeType="1"/>
          </p:cNvSpPr>
          <p:nvPr/>
        </p:nvSpPr>
        <p:spPr bwMode="auto">
          <a:xfrm>
            <a:off x="1758950" y="2425700"/>
            <a:ext cx="623888" cy="9525"/>
          </a:xfrm>
          <a:prstGeom prst="line">
            <a:avLst/>
          </a:prstGeom>
          <a:noFill/>
          <a:ln w="19050">
            <a:solidFill>
              <a:srgbClr val="000000"/>
            </a:solidFill>
            <a:prstDash val="lg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094" name="Line 14"/>
          <p:cNvSpPr>
            <a:spLocks noChangeShapeType="1"/>
          </p:cNvSpPr>
          <p:nvPr/>
        </p:nvSpPr>
        <p:spPr bwMode="auto">
          <a:xfrm flipV="1">
            <a:off x="1758950" y="2189163"/>
            <a:ext cx="38100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6095" name="Line 15"/>
          <p:cNvSpPr>
            <a:spLocks noChangeShapeType="1"/>
          </p:cNvSpPr>
          <p:nvPr/>
        </p:nvSpPr>
        <p:spPr bwMode="auto">
          <a:xfrm flipV="1">
            <a:off x="2098675" y="2189163"/>
            <a:ext cx="376238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6096" name="Line 16"/>
          <p:cNvSpPr>
            <a:spLocks noChangeShapeType="1"/>
          </p:cNvSpPr>
          <p:nvPr/>
        </p:nvSpPr>
        <p:spPr bwMode="auto">
          <a:xfrm flipV="1">
            <a:off x="2433638" y="2189163"/>
            <a:ext cx="38100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6097" name="Line 17"/>
          <p:cNvSpPr>
            <a:spLocks noChangeShapeType="1"/>
          </p:cNvSpPr>
          <p:nvPr/>
        </p:nvSpPr>
        <p:spPr bwMode="auto">
          <a:xfrm flipV="1">
            <a:off x="2773363" y="2189163"/>
            <a:ext cx="377825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6098" name="AutoShape 18"/>
          <p:cNvSpPr>
            <a:spLocks/>
          </p:cNvSpPr>
          <p:nvPr/>
        </p:nvSpPr>
        <p:spPr bwMode="auto">
          <a:xfrm rot="5400000">
            <a:off x="1650207" y="4269581"/>
            <a:ext cx="265112" cy="1057275"/>
          </a:xfrm>
          <a:prstGeom prst="rightBrace">
            <a:avLst>
              <a:gd name="adj1" fmla="val 33234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eaLnBrk="1" hangingPunct="1"/>
            <a:endParaRPr lang="ru-RU">
              <a:latin typeface="Calibri" pitchFamily="34" charset="0"/>
            </a:endParaRPr>
          </a:p>
        </p:txBody>
      </p:sp>
      <p:sp>
        <p:nvSpPr>
          <p:cNvPr id="46099" name="Arc 19"/>
          <p:cNvSpPr>
            <a:spLocks/>
          </p:cNvSpPr>
          <p:nvPr/>
        </p:nvSpPr>
        <p:spPr bwMode="auto">
          <a:xfrm rot="16200000" flipH="1">
            <a:off x="982663" y="1690688"/>
            <a:ext cx="650875" cy="815975"/>
          </a:xfrm>
          <a:custGeom>
            <a:avLst/>
            <a:gdLst>
              <a:gd name="T0" fmla="*/ 0 w 18212"/>
              <a:gd name="T1" fmla="*/ 0 h 21600"/>
              <a:gd name="T2" fmla="*/ 2147483647 w 18212"/>
              <a:gd name="T3" fmla="*/ 2147483647 h 21600"/>
              <a:gd name="T4" fmla="*/ 0 w 18212"/>
              <a:gd name="T5" fmla="*/ 2147483647 h 21600"/>
              <a:gd name="T6" fmla="*/ 0 60000 65536"/>
              <a:gd name="T7" fmla="*/ 0 60000 65536"/>
              <a:gd name="T8" fmla="*/ 0 60000 65536"/>
              <a:gd name="T9" fmla="*/ 0 w 18212"/>
              <a:gd name="T10" fmla="*/ 0 h 21600"/>
              <a:gd name="T11" fmla="*/ 18212 w 18212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8212" h="21600" fill="none" extrusionOk="0">
                <a:moveTo>
                  <a:pt x="-1" y="0"/>
                </a:moveTo>
                <a:cubicBezTo>
                  <a:pt x="7377" y="0"/>
                  <a:pt x="14245" y="3765"/>
                  <a:pt x="18212" y="9986"/>
                </a:cubicBezTo>
              </a:path>
              <a:path w="18212" h="21600" stroke="0" extrusionOk="0">
                <a:moveTo>
                  <a:pt x="-1" y="0"/>
                </a:moveTo>
                <a:cubicBezTo>
                  <a:pt x="7377" y="0"/>
                  <a:pt x="14245" y="3765"/>
                  <a:pt x="18212" y="9986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6100" name="Arc 20"/>
          <p:cNvSpPr>
            <a:spLocks/>
          </p:cNvSpPr>
          <p:nvPr/>
        </p:nvSpPr>
        <p:spPr bwMode="auto">
          <a:xfrm flipV="1">
            <a:off x="3203575" y="1341438"/>
            <a:ext cx="631825" cy="858837"/>
          </a:xfrm>
          <a:custGeom>
            <a:avLst/>
            <a:gdLst>
              <a:gd name="T0" fmla="*/ 0 w 18212"/>
              <a:gd name="T1" fmla="*/ 0 h 21600"/>
              <a:gd name="T2" fmla="*/ 2147483647 w 18212"/>
              <a:gd name="T3" fmla="*/ 2147483647 h 21600"/>
              <a:gd name="T4" fmla="*/ 0 w 18212"/>
              <a:gd name="T5" fmla="*/ 2147483647 h 21600"/>
              <a:gd name="T6" fmla="*/ 0 60000 65536"/>
              <a:gd name="T7" fmla="*/ 0 60000 65536"/>
              <a:gd name="T8" fmla="*/ 0 60000 65536"/>
              <a:gd name="T9" fmla="*/ 0 w 18212"/>
              <a:gd name="T10" fmla="*/ 0 h 21600"/>
              <a:gd name="T11" fmla="*/ 18212 w 18212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8212" h="21600" fill="none" extrusionOk="0">
                <a:moveTo>
                  <a:pt x="-1" y="0"/>
                </a:moveTo>
                <a:cubicBezTo>
                  <a:pt x="7377" y="0"/>
                  <a:pt x="14245" y="3765"/>
                  <a:pt x="18212" y="9986"/>
                </a:cubicBezTo>
              </a:path>
              <a:path w="18212" h="21600" stroke="0" extrusionOk="0">
                <a:moveTo>
                  <a:pt x="-1" y="0"/>
                </a:moveTo>
                <a:cubicBezTo>
                  <a:pt x="7377" y="0"/>
                  <a:pt x="14245" y="3765"/>
                  <a:pt x="18212" y="9986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6101" name="Text Box 21"/>
          <p:cNvSpPr txBox="1">
            <a:spLocks noChangeArrowheads="1"/>
          </p:cNvSpPr>
          <p:nvPr/>
        </p:nvSpPr>
        <p:spPr bwMode="auto">
          <a:xfrm>
            <a:off x="1042988" y="1773238"/>
            <a:ext cx="600075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1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46102" name="Text Box 22"/>
          <p:cNvSpPr txBox="1">
            <a:spLocks noChangeArrowheads="1"/>
          </p:cNvSpPr>
          <p:nvPr/>
        </p:nvSpPr>
        <p:spPr bwMode="auto">
          <a:xfrm>
            <a:off x="1403350" y="2060575"/>
            <a:ext cx="600075" cy="53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2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46103" name="Text Box 23"/>
          <p:cNvSpPr txBox="1">
            <a:spLocks noChangeArrowheads="1"/>
          </p:cNvSpPr>
          <p:nvPr/>
        </p:nvSpPr>
        <p:spPr bwMode="auto">
          <a:xfrm>
            <a:off x="1730375" y="1852613"/>
            <a:ext cx="600075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5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46104" name="Text Box 24"/>
          <p:cNvSpPr txBox="1">
            <a:spLocks noChangeArrowheads="1"/>
          </p:cNvSpPr>
          <p:nvPr/>
        </p:nvSpPr>
        <p:spPr bwMode="auto">
          <a:xfrm>
            <a:off x="2051050" y="1844675"/>
            <a:ext cx="598488" cy="53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6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46105" name="Text Box 25"/>
          <p:cNvSpPr txBox="1">
            <a:spLocks noChangeArrowheads="1"/>
          </p:cNvSpPr>
          <p:nvPr/>
        </p:nvSpPr>
        <p:spPr bwMode="auto">
          <a:xfrm>
            <a:off x="2982913" y="1717675"/>
            <a:ext cx="603250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9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46106" name="Text Box 26"/>
          <p:cNvSpPr txBox="1">
            <a:spLocks noChangeArrowheads="1"/>
          </p:cNvSpPr>
          <p:nvPr/>
        </p:nvSpPr>
        <p:spPr bwMode="auto">
          <a:xfrm>
            <a:off x="2728913" y="2247900"/>
            <a:ext cx="600075" cy="54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8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46107" name="Text Box 27"/>
          <p:cNvSpPr txBox="1">
            <a:spLocks noChangeArrowheads="1"/>
          </p:cNvSpPr>
          <p:nvPr/>
        </p:nvSpPr>
        <p:spPr bwMode="auto">
          <a:xfrm>
            <a:off x="1547813" y="4868863"/>
            <a:ext cx="603250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3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46108" name="Line 28"/>
          <p:cNvSpPr>
            <a:spLocks noChangeShapeType="1"/>
          </p:cNvSpPr>
          <p:nvPr/>
        </p:nvSpPr>
        <p:spPr bwMode="auto">
          <a:xfrm flipH="1">
            <a:off x="1250950" y="2498725"/>
            <a:ext cx="477838" cy="209867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6109" name="Line 29"/>
          <p:cNvSpPr>
            <a:spLocks noChangeShapeType="1"/>
          </p:cNvSpPr>
          <p:nvPr/>
        </p:nvSpPr>
        <p:spPr bwMode="auto">
          <a:xfrm flipH="1" flipV="1">
            <a:off x="1763713" y="2133600"/>
            <a:ext cx="1173162" cy="244792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46110" name="Text Box 30"/>
          <p:cNvSpPr txBox="1">
            <a:spLocks noChangeArrowheads="1"/>
          </p:cNvSpPr>
          <p:nvPr/>
        </p:nvSpPr>
        <p:spPr bwMode="auto">
          <a:xfrm>
            <a:off x="2497138" y="4662488"/>
            <a:ext cx="590550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4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46111" name="Text Box 31"/>
          <p:cNvSpPr txBox="1">
            <a:spLocks noChangeArrowheads="1"/>
          </p:cNvSpPr>
          <p:nvPr/>
        </p:nvSpPr>
        <p:spPr bwMode="auto">
          <a:xfrm>
            <a:off x="2332038" y="2243138"/>
            <a:ext cx="598487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1600" b="1">
                <a:solidFill>
                  <a:srgbClr val="000000"/>
                </a:solidFill>
              </a:rPr>
              <a:t>7  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46112" name="Text Box 32"/>
          <p:cNvSpPr txBox="1">
            <a:spLocks noChangeArrowheads="1"/>
          </p:cNvSpPr>
          <p:nvPr/>
        </p:nvSpPr>
        <p:spPr bwMode="auto">
          <a:xfrm>
            <a:off x="4572000" y="1484313"/>
            <a:ext cx="4033838" cy="4451350"/>
          </a:xfrm>
          <a:prstGeom prst="rect">
            <a:avLst/>
          </a:prstGeom>
          <a:solidFill>
            <a:srgbClr val="FFEFFF"/>
          </a:solidFill>
          <a:ln w="9525">
            <a:solidFill>
              <a:srgbClr val="FF66CC"/>
            </a:solidFill>
            <a:miter lim="800000"/>
            <a:headEnd/>
            <a:tailEnd/>
          </a:ln>
        </p:spPr>
        <p:txBody>
          <a:bodyPr/>
          <a:lstStyle/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1)  Мотивация к учебной деятельности</a:t>
            </a:r>
          </a:p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2)  Актуализация знаний и пробное учебное действие</a:t>
            </a:r>
          </a:p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3)  Выявление места и причины затруднения</a:t>
            </a:r>
          </a:p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4)  Построение проекта выхода из затруднения</a:t>
            </a:r>
          </a:p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5)  Реализация построенного проекта.</a:t>
            </a:r>
          </a:p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6)  Первичное закрепление с комментированием во внешней речи</a:t>
            </a:r>
          </a:p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7)  Самостоятельная работа с самопроверкой по эталону</a:t>
            </a:r>
          </a:p>
          <a:p>
            <a:pPr marL="266700" indent="-266700" eaLnBrk="1" hangingPunct="1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/>
              <a:t>8)  Включение в систему знаний и повторение</a:t>
            </a:r>
          </a:p>
          <a:p>
            <a:pPr marL="266700" indent="-266700" eaLnBrk="1" hangingPunct="1">
              <a:buFont typeface="Times New Roman" pitchFamily="18" charset="0"/>
              <a:buNone/>
            </a:pPr>
            <a:r>
              <a:rPr lang="ru-RU" sz="1500" b="1"/>
              <a:t>9)  Рефлексия учебной</a:t>
            </a:r>
            <a:r>
              <a:rPr lang="ru-RU" sz="1500" b="1">
                <a:solidFill>
                  <a:srgbClr val="000000"/>
                </a:solidFill>
              </a:rPr>
              <a:t> </a:t>
            </a:r>
            <a:r>
              <a:rPr lang="ru-RU" sz="1500" b="1"/>
              <a:t>деятельности </a:t>
            </a:r>
          </a:p>
          <a:p>
            <a:pPr marL="266700" indent="-266700" eaLnBrk="1" hangingPunct="1">
              <a:spcAft>
                <a:spcPct val="5000"/>
              </a:spcAft>
              <a:buFont typeface="Times New Roman" pitchFamily="18" charset="0"/>
              <a:buNone/>
            </a:pPr>
            <a:r>
              <a:rPr lang="ru-RU" sz="1500" b="1"/>
              <a:t>     на уроке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370" name="Group 3"/>
          <p:cNvGrpSpPr>
            <a:grpSpLocks/>
          </p:cNvGrpSpPr>
          <p:nvPr/>
        </p:nvGrpSpPr>
        <p:grpSpPr bwMode="auto">
          <a:xfrm>
            <a:off x="34925" y="44450"/>
            <a:ext cx="9075738" cy="6861175"/>
            <a:chOff x="6" y="1"/>
            <a:chExt cx="5717" cy="4322"/>
          </a:xfrm>
        </p:grpSpPr>
        <p:sp>
          <p:nvSpPr>
            <p:cNvPr id="58372" name="Rectangle 4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58373" name="Rectangle 5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sp>
        <p:nvSpPr>
          <p:cNvPr id="58371" name="Rectangle 7"/>
          <p:cNvSpPr>
            <a:spLocks noChangeArrowheads="1"/>
          </p:cNvSpPr>
          <p:nvPr/>
        </p:nvSpPr>
        <p:spPr bwMode="auto">
          <a:xfrm>
            <a:off x="700088" y="1916113"/>
            <a:ext cx="7602537" cy="2233612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2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ru-RU" sz="2400" b="1">
                <a:solidFill>
                  <a:srgbClr val="FF0000"/>
                </a:solidFill>
                <a:latin typeface="Arial" charset="0"/>
              </a:rPr>
              <a:t>3. ОСНОВА КОНСТРУИРОВАНИЯ УРОКА ОНЗ В ТДМ  ОБУЧЕНИЯ.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4"/>
          <p:cNvSpPr>
            <a:spLocks noChangeArrowheads="1"/>
          </p:cNvSpPr>
          <p:nvPr/>
        </p:nvSpPr>
        <p:spPr bwMode="auto">
          <a:xfrm>
            <a:off x="271463" y="287338"/>
            <a:ext cx="8532812" cy="6286500"/>
          </a:xfrm>
          <a:prstGeom prst="rect">
            <a:avLst/>
          </a:prstGeom>
          <a:noFill/>
          <a:ln w="57150">
            <a:solidFill>
              <a:srgbClr val="558EC7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1800">
              <a:latin typeface="Arial" charset="0"/>
            </a:endParaRPr>
          </a:p>
        </p:txBody>
      </p:sp>
      <p:grpSp>
        <p:nvGrpSpPr>
          <p:cNvPr id="61443" name="Group 2"/>
          <p:cNvGrpSpPr>
            <a:grpSpLocks/>
          </p:cNvGrpSpPr>
          <p:nvPr/>
        </p:nvGrpSpPr>
        <p:grpSpPr bwMode="auto">
          <a:xfrm>
            <a:off x="0" y="0"/>
            <a:ext cx="9075738" cy="6861175"/>
            <a:chOff x="6" y="1"/>
            <a:chExt cx="5717" cy="4322"/>
          </a:xfrm>
        </p:grpSpPr>
        <p:sp>
          <p:nvSpPr>
            <p:cNvPr id="61450" name="Rectangle 3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61451" name="Rectangle 4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2500298" y="1571612"/>
            <a:ext cx="3960812" cy="79216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n w="10160">
                  <a:solidFill>
                    <a:srgbClr val="3312FA"/>
                  </a:solidFill>
                  <a:prstDash val="solid"/>
                </a:ln>
                <a:solidFill>
                  <a:srgbClr val="3333FF"/>
                </a:solidFill>
                <a:cs typeface="Times New Roman" pitchFamily="18" charset="0"/>
              </a:rPr>
              <a:t>2</a:t>
            </a:r>
            <a:r>
              <a:rPr lang="ru-RU" sz="3200" dirty="0" smtClean="0">
                <a:ln w="10160">
                  <a:solidFill>
                    <a:srgbClr val="3312FA"/>
                  </a:solidFill>
                  <a:prstDash val="solid"/>
                </a:ln>
                <a:solidFill>
                  <a:srgbClr val="3333FF"/>
                </a:solidFill>
                <a:cs typeface="Times New Roman" pitchFamily="18" charset="0"/>
              </a:rPr>
              <a:t>. </a:t>
            </a:r>
            <a:r>
              <a:rPr lang="ru-RU" sz="3200" dirty="0">
                <a:ln w="10160">
                  <a:solidFill>
                    <a:srgbClr val="3312FA"/>
                  </a:solidFill>
                  <a:prstDash val="solid"/>
                </a:ln>
                <a:solidFill>
                  <a:srgbClr val="3333FF"/>
                </a:solidFill>
                <a:cs typeface="Times New Roman" pitchFamily="18" charset="0"/>
              </a:rPr>
              <a:t>Пробное действие</a:t>
            </a: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928662" y="5500702"/>
            <a:ext cx="7572427" cy="8636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n w="10160">
                  <a:solidFill>
                    <a:srgbClr val="3312FA"/>
                  </a:solidFill>
                  <a:prstDash val="solid"/>
                </a:ln>
                <a:solidFill>
                  <a:srgbClr val="3333FF"/>
                </a:solidFill>
                <a:cs typeface="Times New Roman" pitchFamily="18" charset="0"/>
              </a:rPr>
              <a:t>6</a:t>
            </a:r>
            <a:r>
              <a:rPr lang="ru-RU" sz="3200" dirty="0" smtClean="0">
                <a:ln w="10160">
                  <a:solidFill>
                    <a:srgbClr val="3312FA"/>
                  </a:solidFill>
                  <a:prstDash val="solid"/>
                </a:ln>
                <a:solidFill>
                  <a:srgbClr val="3333FF"/>
                </a:solidFill>
                <a:cs typeface="Times New Roman" pitchFamily="18" charset="0"/>
              </a:rPr>
              <a:t>. </a:t>
            </a:r>
            <a:r>
              <a:rPr lang="ru-RU" sz="3200" dirty="0">
                <a:ln w="10160">
                  <a:solidFill>
                    <a:srgbClr val="3312FA"/>
                  </a:solidFill>
                  <a:prstDash val="solid"/>
                </a:ln>
                <a:solidFill>
                  <a:srgbClr val="3333FF"/>
                </a:solidFill>
                <a:cs typeface="Times New Roman" pitchFamily="18" charset="0"/>
              </a:rPr>
              <a:t>Формулировка цели деятельности</a:t>
            </a:r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1142976" y="4857760"/>
            <a:ext cx="7191921" cy="8636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n w="10160">
                  <a:solidFill>
                    <a:srgbClr val="3312FA"/>
                  </a:solidFill>
                  <a:prstDash val="solid"/>
                </a:ln>
                <a:solidFill>
                  <a:srgbClr val="3333FF"/>
                </a:solidFill>
                <a:cs typeface="Times New Roman" pitchFamily="18" charset="0"/>
              </a:rPr>
              <a:t>5</a:t>
            </a:r>
            <a:r>
              <a:rPr lang="ru-RU" sz="3200" dirty="0" smtClean="0">
                <a:ln w="10160">
                  <a:solidFill>
                    <a:srgbClr val="3312FA"/>
                  </a:solidFill>
                  <a:prstDash val="solid"/>
                </a:ln>
                <a:solidFill>
                  <a:srgbClr val="3333FF"/>
                </a:solidFill>
                <a:cs typeface="Times New Roman" pitchFamily="18" charset="0"/>
              </a:rPr>
              <a:t>. </a:t>
            </a:r>
            <a:r>
              <a:rPr lang="ru-RU" sz="3200" dirty="0">
                <a:ln w="10160">
                  <a:solidFill>
                    <a:srgbClr val="3312FA"/>
                  </a:solidFill>
                  <a:prstDash val="solid"/>
                </a:ln>
                <a:solidFill>
                  <a:srgbClr val="3333FF"/>
                </a:solidFill>
                <a:cs typeface="Times New Roman" pitchFamily="18" charset="0"/>
              </a:rPr>
              <a:t>Фиксация нового знания (эталон)</a:t>
            </a:r>
          </a:p>
        </p:txBody>
      </p:sp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1714480" y="3786190"/>
            <a:ext cx="5715040" cy="8636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n w="10160">
                  <a:solidFill>
                    <a:srgbClr val="3312FA"/>
                  </a:solidFill>
                  <a:prstDash val="solid"/>
                </a:ln>
                <a:solidFill>
                  <a:srgbClr val="3333FF"/>
                </a:solidFill>
                <a:cs typeface="Times New Roman" pitchFamily="18" charset="0"/>
              </a:rPr>
              <a:t>4. Причина </a:t>
            </a:r>
            <a:r>
              <a:rPr lang="ru-RU" sz="3200" dirty="0" smtClean="0">
                <a:ln w="10160">
                  <a:solidFill>
                    <a:srgbClr val="3312FA"/>
                  </a:solidFill>
                  <a:prstDash val="solid"/>
                </a:ln>
                <a:solidFill>
                  <a:srgbClr val="3333FF"/>
                </a:solidFill>
                <a:cs typeface="Times New Roman" pitchFamily="18" charset="0"/>
              </a:rPr>
              <a:t>затруднения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 smtClean="0">
                <a:ln w="10160">
                  <a:solidFill>
                    <a:srgbClr val="3312FA"/>
                  </a:solidFill>
                  <a:prstDash val="solid"/>
                </a:ln>
                <a:solidFill>
                  <a:srgbClr val="FF0000"/>
                </a:solidFill>
                <a:cs typeface="Times New Roman" pitchFamily="18" charset="0"/>
              </a:rPr>
              <a:t>Я не знаю…</a:t>
            </a:r>
            <a:endParaRPr lang="ru-RU" sz="3200" dirty="0">
              <a:ln w="10160">
                <a:solidFill>
                  <a:srgbClr val="3312FA"/>
                </a:solidFill>
                <a:prstDash val="solid"/>
              </a:ln>
              <a:solidFill>
                <a:srgbClr val="FF0000"/>
              </a:solidFill>
              <a:cs typeface="Times New Roman" pitchFamily="18" charset="0"/>
            </a:endParaRPr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1857356" y="2928934"/>
            <a:ext cx="5248282" cy="6477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n w="10160">
                  <a:solidFill>
                    <a:srgbClr val="3312FA"/>
                  </a:solidFill>
                  <a:prstDash val="solid"/>
                </a:ln>
                <a:solidFill>
                  <a:srgbClr val="3333FF"/>
                </a:solidFill>
                <a:cs typeface="Times New Roman" pitchFamily="18" charset="0"/>
              </a:rPr>
              <a:t>3</a:t>
            </a:r>
            <a:r>
              <a:rPr lang="ru-RU" sz="3200" dirty="0" smtClean="0">
                <a:ln w="10160">
                  <a:solidFill>
                    <a:srgbClr val="3312FA"/>
                  </a:solidFill>
                  <a:prstDash val="solid"/>
                </a:ln>
                <a:solidFill>
                  <a:srgbClr val="3333FF"/>
                </a:solidFill>
                <a:cs typeface="Times New Roman" pitchFamily="18" charset="0"/>
              </a:rPr>
              <a:t>. </a:t>
            </a:r>
            <a:r>
              <a:rPr lang="ru-RU" sz="3200" dirty="0">
                <a:ln w="10160">
                  <a:solidFill>
                    <a:srgbClr val="3312FA"/>
                  </a:solidFill>
                  <a:prstDash val="solid"/>
                </a:ln>
                <a:solidFill>
                  <a:srgbClr val="3333FF"/>
                </a:solidFill>
                <a:cs typeface="Times New Roman" pitchFamily="18" charset="0"/>
              </a:rPr>
              <a:t>Фиксация </a:t>
            </a:r>
            <a:r>
              <a:rPr lang="ru-RU" sz="3200" dirty="0" smtClean="0">
                <a:ln w="10160">
                  <a:solidFill>
                    <a:srgbClr val="3312FA"/>
                  </a:solidFill>
                  <a:prstDash val="solid"/>
                </a:ln>
                <a:solidFill>
                  <a:srgbClr val="3333FF"/>
                </a:solidFill>
                <a:cs typeface="Times New Roman" pitchFamily="18" charset="0"/>
              </a:rPr>
              <a:t>затруднения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 smtClean="0">
                <a:ln w="10160">
                  <a:solidFill>
                    <a:srgbClr val="3312FA"/>
                  </a:solidFill>
                  <a:prstDash val="solid"/>
                </a:ln>
                <a:solidFill>
                  <a:srgbClr val="FF0000"/>
                </a:solidFill>
                <a:cs typeface="Times New Roman" pitchFamily="18" charset="0"/>
              </a:rPr>
              <a:t>Я не могу…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dirty="0">
              <a:ln w="10160">
                <a:solidFill>
                  <a:srgbClr val="3312FA"/>
                </a:solidFill>
                <a:prstDash val="solid"/>
              </a:ln>
              <a:solidFill>
                <a:srgbClr val="3333FF"/>
              </a:solidFill>
              <a:cs typeface="Times New Roman" pitchFamily="18" charset="0"/>
            </a:endParaRPr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1357290" y="428604"/>
            <a:ext cx="6457954" cy="107721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 smtClean="0">
                <a:ln w="10160">
                  <a:solidFill>
                    <a:srgbClr val="3312FA"/>
                  </a:solidFill>
                  <a:prstDash val="solid"/>
                </a:ln>
                <a:solidFill>
                  <a:srgbClr val="3333FF"/>
                </a:solidFill>
                <a:cs typeface="Times New Roman" pitchFamily="18" charset="0"/>
              </a:rPr>
              <a:t>1. </a:t>
            </a:r>
            <a:r>
              <a:rPr lang="ru-RU" sz="3200" dirty="0">
                <a:ln w="10160">
                  <a:solidFill>
                    <a:srgbClr val="3312FA"/>
                  </a:solidFill>
                  <a:prstDash val="solid"/>
                </a:ln>
                <a:solidFill>
                  <a:srgbClr val="3333FF"/>
                </a:solidFill>
                <a:cs typeface="Times New Roman" pitchFamily="18" charset="0"/>
              </a:rPr>
              <a:t>Новое знание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n w="10160">
                  <a:solidFill>
                    <a:srgbClr val="3312FA"/>
                  </a:solidFill>
                  <a:prstDash val="solid"/>
                </a:ln>
                <a:solidFill>
                  <a:srgbClr val="3333FF"/>
                </a:solidFill>
                <a:cs typeface="Times New Roman" pitchFamily="18" charset="0"/>
              </a:rPr>
              <a:t>(понятие, способ действия)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075738" cy="6861175"/>
            <a:chOff x="6" y="1"/>
            <a:chExt cx="5717" cy="4322"/>
          </a:xfrm>
        </p:grpSpPr>
        <p:sp>
          <p:nvSpPr>
            <p:cNvPr id="24584" name="Rectangle 3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24585" name="Rectangle 4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sp>
        <p:nvSpPr>
          <p:cNvPr id="24579" name="Text Box 2"/>
          <p:cNvSpPr txBox="1">
            <a:spLocks noChangeArrowheads="1"/>
          </p:cNvSpPr>
          <p:nvPr/>
        </p:nvSpPr>
        <p:spPr bwMode="auto">
          <a:xfrm>
            <a:off x="2133600" y="533400"/>
            <a:ext cx="5562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400" b="1">
                <a:solidFill>
                  <a:srgbClr val="CC0000"/>
                </a:solidFill>
                <a:latin typeface="Arial" charset="0"/>
              </a:rPr>
              <a:t>УРОК РЕФЛЕКСИИ</a:t>
            </a:r>
          </a:p>
        </p:txBody>
      </p:sp>
      <p:sp>
        <p:nvSpPr>
          <p:cNvPr id="24580" name="Text Box 3"/>
          <p:cNvSpPr txBox="1">
            <a:spLocks noChangeArrowheads="1"/>
          </p:cNvSpPr>
          <p:nvPr/>
        </p:nvSpPr>
        <p:spPr bwMode="auto">
          <a:xfrm>
            <a:off x="685800" y="1828800"/>
            <a:ext cx="4038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>
                <a:solidFill>
                  <a:srgbClr val="000099"/>
                </a:solidFill>
                <a:latin typeface="Arial" charset="0"/>
              </a:rPr>
              <a:t>ОСНОВНЫЕ ЦЕЛИ:</a:t>
            </a:r>
            <a:endParaRPr lang="ru-RU" sz="2800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971550" y="2847975"/>
            <a:ext cx="7416800" cy="78422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3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3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3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3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3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457200" indent="-457200" eaLnBrk="1" hangingPunct="1">
              <a:spcBef>
                <a:spcPts val="600"/>
              </a:spcBef>
              <a:buFontTx/>
              <a:buAutoNum type="arabicParenR"/>
              <a:tabLst>
                <a:tab pos="269875" algn="l"/>
              </a:tabLst>
              <a:defRPr/>
            </a:pPr>
            <a:r>
              <a:rPr lang="ru-RU" sz="2000" b="1" dirty="0" smtClean="0">
                <a:latin typeface="Arial" charset="0"/>
              </a:rPr>
              <a:t>ФОРМИРОВАНИЕ УМЕНИЯ ПРИМЕНЯТЬ ИЗУЧЕННЫЕ</a:t>
            </a:r>
          </a:p>
          <a:p>
            <a:pPr eaLnBrk="1" hangingPunct="1">
              <a:spcBef>
                <a:spcPts val="600"/>
              </a:spcBef>
              <a:tabLst>
                <a:tab pos="269875" algn="l"/>
              </a:tabLst>
              <a:defRPr/>
            </a:pPr>
            <a:r>
              <a:rPr lang="ru-RU" sz="2000" b="1" dirty="0" smtClean="0">
                <a:latin typeface="Arial" charset="0"/>
              </a:rPr>
              <a:t>       ПОНЯТИЯ, АЛГОРИТМЫ И Т.Д.</a:t>
            </a:r>
          </a:p>
        </p:txBody>
      </p:sp>
      <p:sp>
        <p:nvSpPr>
          <p:cNvPr id="24582" name="Text Box 5"/>
          <p:cNvSpPr txBox="1">
            <a:spLocks noChangeArrowheads="1"/>
          </p:cNvSpPr>
          <p:nvPr/>
        </p:nvSpPr>
        <p:spPr bwMode="auto">
          <a:xfrm>
            <a:off x="971550" y="3933825"/>
            <a:ext cx="7416800" cy="224631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0850" indent="-450850"/>
            <a:r>
              <a:rPr lang="ru-RU" sz="2000" b="1">
                <a:latin typeface="Arial" charset="0"/>
              </a:rPr>
              <a:t>2) ФОРМИРОВАНИЕ УМЕНИЯ УЧАЩИХСЯ</a:t>
            </a:r>
          </a:p>
          <a:p>
            <a:pPr marL="450850" indent="-450850">
              <a:spcBef>
                <a:spcPts val="600"/>
              </a:spcBef>
              <a:spcAft>
                <a:spcPts val="600"/>
              </a:spcAft>
            </a:pPr>
            <a:r>
              <a:rPr lang="ru-RU" sz="2000" b="1">
                <a:latin typeface="Arial" charset="0"/>
              </a:rPr>
              <a:t>    ФИКСИРОВАТЬ СОБСТВЕННЫЕ ЗАТРУДНЕНИЯ В</a:t>
            </a:r>
          </a:p>
          <a:p>
            <a:pPr marL="450850" indent="-450850">
              <a:spcBef>
                <a:spcPts val="600"/>
              </a:spcBef>
              <a:spcAft>
                <a:spcPts val="600"/>
              </a:spcAft>
            </a:pPr>
            <a:r>
              <a:rPr lang="ru-RU" sz="2000" b="1">
                <a:latin typeface="Arial" charset="0"/>
              </a:rPr>
              <a:t>    ДЕЯТЕЛЬНОСТИ, ВЫЯВЛЯТЬ ИХ ПРИЧИНУ, СТРОИТЬ</a:t>
            </a:r>
          </a:p>
          <a:p>
            <a:pPr marL="450850" indent="-450850">
              <a:spcBef>
                <a:spcPts val="600"/>
              </a:spcBef>
              <a:spcAft>
                <a:spcPts val="600"/>
              </a:spcAft>
            </a:pPr>
            <a:r>
              <a:rPr lang="ru-RU" sz="2000" b="1">
                <a:latin typeface="Arial" charset="0"/>
              </a:rPr>
              <a:t>    И РЕАЛИЗОВЫВАТЬ ПРОЕКТ ВЫХОДА ИЗ</a:t>
            </a:r>
          </a:p>
          <a:p>
            <a:pPr marL="450850" indent="-450850">
              <a:spcBef>
                <a:spcPts val="600"/>
              </a:spcBef>
              <a:spcAft>
                <a:spcPts val="600"/>
              </a:spcAft>
            </a:pPr>
            <a:r>
              <a:rPr lang="ru-RU" sz="2000" b="1">
                <a:latin typeface="Arial" charset="0"/>
              </a:rPr>
              <a:t>    ЗАТРУДНЕНИЙ.</a:t>
            </a:r>
          </a:p>
        </p:txBody>
      </p:sp>
      <p:pic>
        <p:nvPicPr>
          <p:cNvPr id="24583" name="Picture 8" descr="an00790_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34200" y="1143000"/>
            <a:ext cx="1174750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6225" y="257175"/>
            <a:ext cx="8589963" cy="634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Group 3"/>
          <p:cNvGrpSpPr>
            <a:grpSpLocks/>
          </p:cNvGrpSpPr>
          <p:nvPr/>
        </p:nvGrpSpPr>
        <p:grpSpPr bwMode="auto">
          <a:xfrm>
            <a:off x="34925" y="44450"/>
            <a:ext cx="9075738" cy="6861175"/>
            <a:chOff x="6" y="1"/>
            <a:chExt cx="5717" cy="4322"/>
          </a:xfrm>
        </p:grpSpPr>
        <p:sp>
          <p:nvSpPr>
            <p:cNvPr id="13323" name="Rectangle 4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13324" name="Rectangle 5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sp>
        <p:nvSpPr>
          <p:cNvPr id="13316" name="Rectangle 2"/>
          <p:cNvSpPr txBox="1">
            <a:spLocks noChangeArrowheads="1"/>
          </p:cNvSpPr>
          <p:nvPr/>
        </p:nvSpPr>
        <p:spPr bwMode="auto">
          <a:xfrm>
            <a:off x="679450" y="981075"/>
            <a:ext cx="77724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30000"/>
              </a:spcBef>
            </a:pPr>
            <a:r>
              <a:rPr lang="ru-RU" sz="2600" b="1">
                <a:solidFill>
                  <a:srgbClr val="0033CC"/>
                </a:solidFill>
                <a:latin typeface="Arial" charset="0"/>
              </a:rPr>
              <a:t>Логика построения  </a:t>
            </a:r>
          </a:p>
          <a:p>
            <a:pPr algn="ctr">
              <a:spcBef>
                <a:spcPct val="30000"/>
              </a:spcBef>
            </a:pPr>
            <a:r>
              <a:rPr lang="ru-RU" sz="2600" b="1">
                <a:solidFill>
                  <a:srgbClr val="0033CC"/>
                </a:solidFill>
                <a:latin typeface="Arial" charset="0"/>
              </a:rPr>
              <a:t>на основе ТДМ</a:t>
            </a:r>
          </a:p>
        </p:txBody>
      </p:sp>
      <p:pic>
        <p:nvPicPr>
          <p:cNvPr id="8197" name="Picture 3" descr="Peterson17"/>
          <p:cNvPicPr>
            <a:picLocks noChangeAspect="1" noChangeArrowheads="1"/>
          </p:cNvPicPr>
          <p:nvPr/>
        </p:nvPicPr>
        <p:blipFill>
          <a:blip r:embed="rId3">
            <a:lum contrast="6000"/>
          </a:blip>
          <a:srcRect/>
          <a:stretch>
            <a:fillRect/>
          </a:stretch>
        </p:blipFill>
        <p:spPr bwMode="auto">
          <a:xfrm>
            <a:off x="5143500" y="3070225"/>
            <a:ext cx="3346450" cy="268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4" descr="Peterson1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9450" y="3070225"/>
            <a:ext cx="3349625" cy="269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6127750" y="981075"/>
            <a:ext cx="2808288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600" b="1" dirty="0">
                <a:solidFill>
                  <a:srgbClr val="FF0000"/>
                </a:solidFill>
              </a:rPr>
              <a:t>урока рефлексии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103938" y="981075"/>
            <a:ext cx="2089150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600" b="1" dirty="0">
                <a:solidFill>
                  <a:srgbClr val="FF0000"/>
                </a:solidFill>
              </a:rPr>
              <a:t>урока ОНЗ</a:t>
            </a:r>
          </a:p>
        </p:txBody>
      </p:sp>
      <p:pic>
        <p:nvPicPr>
          <p:cNvPr id="11" name="Рисунок 10" descr="Рисунок3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3050" y="2970213"/>
            <a:ext cx="4246563" cy="278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4" descr="Рисунок4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62500" y="2827338"/>
            <a:ext cx="3910013" cy="292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813" y="301625"/>
            <a:ext cx="8589962" cy="634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4925" y="44450"/>
            <a:ext cx="9075738" cy="6861175"/>
            <a:chOff x="6" y="1"/>
            <a:chExt cx="5717" cy="4322"/>
          </a:xfrm>
        </p:grpSpPr>
        <p:sp>
          <p:nvSpPr>
            <p:cNvPr id="14346" name="Rectangle 4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14347" name="Rectangle 5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grpSp>
        <p:nvGrpSpPr>
          <p:cNvPr id="3" name="Группа 1"/>
          <p:cNvGrpSpPr>
            <a:grpSpLocks/>
          </p:cNvGrpSpPr>
          <p:nvPr/>
        </p:nvGrpSpPr>
        <p:grpSpPr bwMode="auto">
          <a:xfrm>
            <a:off x="357188" y="346075"/>
            <a:ext cx="8431212" cy="6257925"/>
            <a:chOff x="357827" y="345976"/>
            <a:chExt cx="8429933" cy="6258123"/>
          </a:xfrm>
        </p:grpSpPr>
        <p:pic>
          <p:nvPicPr>
            <p:cNvPr id="14341" name="Рисунок 9" descr="dosk64.png"/>
            <p:cNvPicPr>
              <a:picLocks noChangeAspect="1"/>
            </p:cNvPicPr>
            <p:nvPr/>
          </p:nvPicPr>
          <p:blipFill>
            <a:blip r:embed="rId3"/>
            <a:srcRect t="49339" r="39334"/>
            <a:stretch>
              <a:fillRect/>
            </a:stretch>
          </p:blipFill>
          <p:spPr bwMode="auto">
            <a:xfrm>
              <a:off x="357827" y="345976"/>
              <a:ext cx="8429933" cy="625812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14342" name="Рисунок 3" descr="06.jpg"/>
            <p:cNvPicPr>
              <a:picLocks noChangeArrowheads="1"/>
            </p:cNvPicPr>
            <p:nvPr/>
          </p:nvPicPr>
          <p:blipFill>
            <a:blip r:embed="rId4">
              <a:lum bright="-20000" contrast="40000"/>
            </a:blip>
            <a:srcRect l="1743" b="-79"/>
            <a:stretch>
              <a:fillRect/>
            </a:stretch>
          </p:blipFill>
          <p:spPr bwMode="auto">
            <a:xfrm>
              <a:off x="1533608" y="1508125"/>
              <a:ext cx="2678258" cy="27146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343" name="Рисунок 13" descr="э5.png"/>
            <p:cNvPicPr>
              <a:picLocks noChangeAspect="1"/>
            </p:cNvPicPr>
            <p:nvPr/>
          </p:nvPicPr>
          <p:blipFill>
            <a:blip r:embed="rId5">
              <a:lum bright="-10000" contrast="30000"/>
            </a:blip>
            <a:srcRect l="9064" t="16837" r="9064" b="15692"/>
            <a:stretch>
              <a:fillRect/>
            </a:stretch>
          </p:blipFill>
          <p:spPr bwMode="auto">
            <a:xfrm>
              <a:off x="4870713" y="1435100"/>
              <a:ext cx="2654443" cy="2797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344" name="Рисунок 13" descr="з.png"/>
            <p:cNvPicPr>
              <a:picLocks noChangeAspect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4786313" y="4643438"/>
              <a:ext cx="2938462" cy="8905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345" name="Рисунок 14" descr="н.png"/>
            <p:cNvPicPr>
              <a:picLocks noChangeAspect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1428750" y="4643438"/>
              <a:ext cx="2882900" cy="8905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40" name="Text Box 32"/>
          <p:cNvSpPr txBox="1">
            <a:spLocks noChangeArrowheads="1"/>
          </p:cNvSpPr>
          <p:nvPr/>
        </p:nvSpPr>
        <p:spPr bwMode="auto">
          <a:xfrm>
            <a:off x="4211638" y="1412875"/>
            <a:ext cx="4105275" cy="4824413"/>
          </a:xfrm>
          <a:prstGeom prst="rect">
            <a:avLst/>
          </a:prstGeom>
          <a:solidFill>
            <a:srgbClr val="FFEFFF">
              <a:alpha val="0"/>
            </a:srgbClr>
          </a:solidFill>
          <a:ln w="9525">
            <a:solidFill>
              <a:srgbClr val="FF66CC"/>
            </a:solidFill>
            <a:miter lim="800000"/>
            <a:headEnd/>
            <a:tailEnd/>
          </a:ln>
        </p:spPr>
        <p:txBody>
          <a:bodyPr/>
          <a:lstStyle/>
          <a:p>
            <a:pPr marL="266700" indent="-266700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>
                <a:solidFill>
                  <a:srgbClr val="C00000"/>
                </a:solidFill>
                <a:latin typeface="Arial" charset="0"/>
              </a:rPr>
              <a:t>1)  Мотивация к коррекционной деятельности.</a:t>
            </a:r>
          </a:p>
          <a:p>
            <a:pPr marL="266700" indent="-266700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>
                <a:solidFill>
                  <a:srgbClr val="C00000"/>
                </a:solidFill>
                <a:latin typeface="Arial" charset="0"/>
              </a:rPr>
              <a:t>2)  Актуализация знаний и фиксация затруднения в индивидуальной деятельности.</a:t>
            </a:r>
          </a:p>
          <a:p>
            <a:pPr marL="266700" indent="-266700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>
                <a:solidFill>
                  <a:srgbClr val="C00000"/>
                </a:solidFill>
                <a:latin typeface="Arial" charset="0"/>
              </a:rPr>
              <a:t>3)  Локализация индивидуальных затруднений.</a:t>
            </a:r>
          </a:p>
          <a:p>
            <a:pPr marL="266700" indent="-266700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>
                <a:solidFill>
                  <a:srgbClr val="C00000"/>
                </a:solidFill>
                <a:latin typeface="Arial" charset="0"/>
              </a:rPr>
              <a:t>4)  Построение проекта коррекции выявленных затруднений.</a:t>
            </a:r>
          </a:p>
          <a:p>
            <a:pPr marL="266700" indent="-266700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>
                <a:solidFill>
                  <a:srgbClr val="C00000"/>
                </a:solidFill>
                <a:latin typeface="Arial" charset="0"/>
              </a:rPr>
              <a:t>5)  Реализация построенного проекта.</a:t>
            </a:r>
          </a:p>
          <a:p>
            <a:pPr marL="266700" indent="-266700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>
                <a:solidFill>
                  <a:srgbClr val="C00000"/>
                </a:solidFill>
                <a:latin typeface="Arial" charset="0"/>
              </a:rPr>
              <a:t>6)  Обобщение затруднений во внешней речи.</a:t>
            </a:r>
          </a:p>
          <a:p>
            <a:pPr marL="266700" indent="-266700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>
                <a:solidFill>
                  <a:srgbClr val="C00000"/>
                </a:solidFill>
                <a:latin typeface="Arial" charset="0"/>
              </a:rPr>
              <a:t>7)  Самостоятельная работа с самопроверкой по эталону. </a:t>
            </a:r>
          </a:p>
          <a:p>
            <a:pPr marL="266700" indent="-266700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>
                <a:solidFill>
                  <a:srgbClr val="C00000"/>
                </a:solidFill>
                <a:latin typeface="Arial" charset="0"/>
              </a:rPr>
              <a:t>8)  Включение в систему знаний и повторение.</a:t>
            </a:r>
          </a:p>
          <a:p>
            <a:pPr marL="266700" indent="-266700">
              <a:spcAft>
                <a:spcPct val="35000"/>
              </a:spcAft>
              <a:buFont typeface="Times New Roman" pitchFamily="18" charset="0"/>
              <a:buNone/>
            </a:pPr>
            <a:r>
              <a:rPr lang="ru-RU" sz="1500" b="1">
                <a:solidFill>
                  <a:srgbClr val="C00000"/>
                </a:solidFill>
                <a:latin typeface="Arial" charset="0"/>
              </a:rPr>
              <a:t>9)  Рефлексия деятельности на уроке.</a:t>
            </a:r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442913"/>
          </a:xfrm>
        </p:spPr>
        <p:txBody>
          <a:bodyPr/>
          <a:lstStyle/>
          <a:p>
            <a:r>
              <a:rPr lang="ru-RU" sz="800" smtClean="0"/>
              <a:t>ТДМ</a:t>
            </a:r>
          </a:p>
        </p:txBody>
      </p:sp>
      <p:sp>
        <p:nvSpPr>
          <p:cNvPr id="16388" name="Text Box 3"/>
          <p:cNvSpPr txBox="1">
            <a:spLocks noChangeArrowheads="1"/>
          </p:cNvSpPr>
          <p:nvPr/>
        </p:nvSpPr>
        <p:spPr bwMode="auto">
          <a:xfrm>
            <a:off x="539750" y="620713"/>
            <a:ext cx="8135938" cy="4270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200" b="1">
                <a:solidFill>
                  <a:srgbClr val="FF3300"/>
                </a:solidFill>
                <a:latin typeface="Arial" charset="0"/>
              </a:rPr>
              <a:t>Технология деятельностного метода. </a:t>
            </a:r>
            <a:r>
              <a:rPr lang="ru-RU" sz="2200" b="1">
                <a:solidFill>
                  <a:schemeClr val="accent2"/>
                </a:solidFill>
                <a:latin typeface="Arial" charset="0"/>
              </a:rPr>
              <a:t>Урок рефлексии</a:t>
            </a:r>
            <a:r>
              <a:rPr lang="ru-RU" sz="2200" b="1">
                <a:solidFill>
                  <a:srgbClr val="FF3300"/>
                </a:solidFill>
                <a:latin typeface="Arial" charset="0"/>
              </a:rPr>
              <a:t>   </a:t>
            </a:r>
          </a:p>
        </p:txBody>
      </p:sp>
      <p:sp>
        <p:nvSpPr>
          <p:cNvPr id="68612" name="Oval 4"/>
          <p:cNvSpPr>
            <a:spLocks noChangeArrowheads="1"/>
          </p:cNvSpPr>
          <p:nvPr/>
        </p:nvSpPr>
        <p:spPr bwMode="auto">
          <a:xfrm>
            <a:off x="787400" y="1997075"/>
            <a:ext cx="3141663" cy="3432175"/>
          </a:xfrm>
          <a:prstGeom prst="ellips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/>
          <a:p>
            <a:endParaRPr lang="ru-RU"/>
          </a:p>
        </p:txBody>
      </p:sp>
      <p:sp>
        <p:nvSpPr>
          <p:cNvPr id="68613" name="Oval 5"/>
          <p:cNvSpPr>
            <a:spLocks noChangeArrowheads="1"/>
          </p:cNvSpPr>
          <p:nvPr/>
        </p:nvSpPr>
        <p:spPr bwMode="auto">
          <a:xfrm>
            <a:off x="1311275" y="1766888"/>
            <a:ext cx="1944688" cy="1808162"/>
          </a:xfrm>
          <a:prstGeom prst="ellipse">
            <a:avLst/>
          </a:prstGeom>
          <a:solidFill>
            <a:srgbClr val="A3E0FF"/>
          </a:solidFill>
          <a:ln w="19050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/>
          <a:p>
            <a:endParaRPr lang="ru-RU"/>
          </a:p>
        </p:txBody>
      </p:sp>
      <p:sp>
        <p:nvSpPr>
          <p:cNvPr id="68614" name="Oval 6"/>
          <p:cNvSpPr>
            <a:spLocks noChangeArrowheads="1"/>
          </p:cNvSpPr>
          <p:nvPr/>
        </p:nvSpPr>
        <p:spPr bwMode="auto">
          <a:xfrm>
            <a:off x="3074988" y="2130425"/>
            <a:ext cx="117475" cy="117475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/>
          <a:p>
            <a:endParaRPr lang="ru-RU"/>
          </a:p>
        </p:txBody>
      </p:sp>
      <p:sp>
        <p:nvSpPr>
          <p:cNvPr id="68615" name="Line 7"/>
          <p:cNvSpPr>
            <a:spLocks noChangeShapeType="1"/>
          </p:cNvSpPr>
          <p:nvPr/>
        </p:nvSpPr>
        <p:spPr bwMode="auto">
          <a:xfrm flipV="1">
            <a:off x="1403350" y="2420938"/>
            <a:ext cx="38100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68616" name="Oval 8"/>
          <p:cNvSpPr>
            <a:spLocks noChangeArrowheads="1"/>
          </p:cNvSpPr>
          <p:nvPr/>
        </p:nvSpPr>
        <p:spPr bwMode="auto">
          <a:xfrm>
            <a:off x="1258888" y="2349500"/>
            <a:ext cx="120650" cy="119063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/>
          <a:p>
            <a:endParaRPr lang="ru-RU"/>
          </a:p>
        </p:txBody>
      </p:sp>
      <p:sp>
        <p:nvSpPr>
          <p:cNvPr id="68617" name="Line 9"/>
          <p:cNvSpPr>
            <a:spLocks noChangeShapeType="1"/>
          </p:cNvSpPr>
          <p:nvPr/>
        </p:nvSpPr>
        <p:spPr bwMode="auto">
          <a:xfrm flipH="1">
            <a:off x="1763713" y="2060575"/>
            <a:ext cx="0" cy="70485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8618" name="Line 10"/>
          <p:cNvSpPr>
            <a:spLocks noChangeShapeType="1"/>
          </p:cNvSpPr>
          <p:nvPr/>
        </p:nvSpPr>
        <p:spPr bwMode="auto">
          <a:xfrm>
            <a:off x="2384425" y="4597400"/>
            <a:ext cx="579438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68619" name="Line 11"/>
          <p:cNvSpPr>
            <a:spLocks noChangeShapeType="1"/>
          </p:cNvSpPr>
          <p:nvPr/>
        </p:nvSpPr>
        <p:spPr bwMode="auto">
          <a:xfrm>
            <a:off x="1233488" y="4597400"/>
            <a:ext cx="579437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68620" name="Line 12"/>
          <p:cNvSpPr>
            <a:spLocks noChangeShapeType="1"/>
          </p:cNvSpPr>
          <p:nvPr/>
        </p:nvSpPr>
        <p:spPr bwMode="auto">
          <a:xfrm>
            <a:off x="1793875" y="4597400"/>
            <a:ext cx="587375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68621" name="Line 13"/>
          <p:cNvSpPr>
            <a:spLocks noChangeShapeType="1"/>
          </p:cNvSpPr>
          <p:nvPr/>
        </p:nvSpPr>
        <p:spPr bwMode="auto">
          <a:xfrm>
            <a:off x="1758950" y="2425700"/>
            <a:ext cx="623888" cy="9525"/>
          </a:xfrm>
          <a:prstGeom prst="line">
            <a:avLst/>
          </a:prstGeom>
          <a:noFill/>
          <a:ln w="19050">
            <a:solidFill>
              <a:srgbClr val="000000"/>
            </a:solidFill>
            <a:prstDash val="lg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8622" name="Line 14"/>
          <p:cNvSpPr>
            <a:spLocks noChangeShapeType="1"/>
          </p:cNvSpPr>
          <p:nvPr/>
        </p:nvSpPr>
        <p:spPr bwMode="auto">
          <a:xfrm flipV="1">
            <a:off x="1758950" y="2189163"/>
            <a:ext cx="38100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68623" name="Line 15"/>
          <p:cNvSpPr>
            <a:spLocks noChangeShapeType="1"/>
          </p:cNvSpPr>
          <p:nvPr/>
        </p:nvSpPr>
        <p:spPr bwMode="auto">
          <a:xfrm flipV="1">
            <a:off x="2098675" y="2189163"/>
            <a:ext cx="376238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68624" name="Line 16"/>
          <p:cNvSpPr>
            <a:spLocks noChangeShapeType="1"/>
          </p:cNvSpPr>
          <p:nvPr/>
        </p:nvSpPr>
        <p:spPr bwMode="auto">
          <a:xfrm flipV="1">
            <a:off x="2433638" y="2189163"/>
            <a:ext cx="38100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68625" name="Line 17"/>
          <p:cNvSpPr>
            <a:spLocks noChangeShapeType="1"/>
          </p:cNvSpPr>
          <p:nvPr/>
        </p:nvSpPr>
        <p:spPr bwMode="auto">
          <a:xfrm flipV="1">
            <a:off x="2773363" y="2189163"/>
            <a:ext cx="377825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68626" name="AutoShape 18"/>
          <p:cNvSpPr>
            <a:spLocks/>
          </p:cNvSpPr>
          <p:nvPr/>
        </p:nvSpPr>
        <p:spPr bwMode="auto">
          <a:xfrm rot="5400000">
            <a:off x="1650207" y="4269581"/>
            <a:ext cx="265112" cy="1057275"/>
          </a:xfrm>
          <a:prstGeom prst="rightBrace">
            <a:avLst>
              <a:gd name="adj1" fmla="val 33234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8627" name="Arc 19"/>
          <p:cNvSpPr>
            <a:spLocks/>
          </p:cNvSpPr>
          <p:nvPr/>
        </p:nvSpPr>
        <p:spPr bwMode="auto">
          <a:xfrm rot="16200000" flipH="1">
            <a:off x="982663" y="1690688"/>
            <a:ext cx="650875" cy="815975"/>
          </a:xfrm>
          <a:custGeom>
            <a:avLst/>
            <a:gdLst>
              <a:gd name="T0" fmla="*/ 0 w 18212"/>
              <a:gd name="T1" fmla="*/ 0 h 21600"/>
              <a:gd name="T2" fmla="*/ 2147483647 w 18212"/>
              <a:gd name="T3" fmla="*/ 2147483647 h 21600"/>
              <a:gd name="T4" fmla="*/ 0 w 18212"/>
              <a:gd name="T5" fmla="*/ 2147483647 h 21600"/>
              <a:gd name="T6" fmla="*/ 0 60000 65536"/>
              <a:gd name="T7" fmla="*/ 0 60000 65536"/>
              <a:gd name="T8" fmla="*/ 0 60000 65536"/>
              <a:gd name="T9" fmla="*/ 0 w 18212"/>
              <a:gd name="T10" fmla="*/ 0 h 21600"/>
              <a:gd name="T11" fmla="*/ 18212 w 18212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8212" h="21600" fill="none" extrusionOk="0">
                <a:moveTo>
                  <a:pt x="-1" y="0"/>
                </a:moveTo>
                <a:cubicBezTo>
                  <a:pt x="7377" y="0"/>
                  <a:pt x="14245" y="3765"/>
                  <a:pt x="18212" y="9986"/>
                </a:cubicBezTo>
              </a:path>
              <a:path w="18212" h="21600" stroke="0" extrusionOk="0">
                <a:moveTo>
                  <a:pt x="-1" y="0"/>
                </a:moveTo>
                <a:cubicBezTo>
                  <a:pt x="7377" y="0"/>
                  <a:pt x="14245" y="3765"/>
                  <a:pt x="18212" y="9986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68628" name="Arc 20"/>
          <p:cNvSpPr>
            <a:spLocks/>
          </p:cNvSpPr>
          <p:nvPr/>
        </p:nvSpPr>
        <p:spPr bwMode="auto">
          <a:xfrm flipV="1">
            <a:off x="3203575" y="1341438"/>
            <a:ext cx="631825" cy="858837"/>
          </a:xfrm>
          <a:custGeom>
            <a:avLst/>
            <a:gdLst>
              <a:gd name="T0" fmla="*/ 0 w 18212"/>
              <a:gd name="T1" fmla="*/ 0 h 21600"/>
              <a:gd name="T2" fmla="*/ 2147483647 w 18212"/>
              <a:gd name="T3" fmla="*/ 2147483647 h 21600"/>
              <a:gd name="T4" fmla="*/ 0 w 18212"/>
              <a:gd name="T5" fmla="*/ 2147483647 h 21600"/>
              <a:gd name="T6" fmla="*/ 0 60000 65536"/>
              <a:gd name="T7" fmla="*/ 0 60000 65536"/>
              <a:gd name="T8" fmla="*/ 0 60000 65536"/>
              <a:gd name="T9" fmla="*/ 0 w 18212"/>
              <a:gd name="T10" fmla="*/ 0 h 21600"/>
              <a:gd name="T11" fmla="*/ 18212 w 18212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8212" h="21600" fill="none" extrusionOk="0">
                <a:moveTo>
                  <a:pt x="-1" y="0"/>
                </a:moveTo>
                <a:cubicBezTo>
                  <a:pt x="7377" y="0"/>
                  <a:pt x="14245" y="3765"/>
                  <a:pt x="18212" y="9986"/>
                </a:cubicBezTo>
              </a:path>
              <a:path w="18212" h="21600" stroke="0" extrusionOk="0">
                <a:moveTo>
                  <a:pt x="-1" y="0"/>
                </a:moveTo>
                <a:cubicBezTo>
                  <a:pt x="7377" y="0"/>
                  <a:pt x="14245" y="3765"/>
                  <a:pt x="18212" y="9986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68629" name="Text Box 21"/>
          <p:cNvSpPr txBox="1">
            <a:spLocks noChangeArrowheads="1"/>
          </p:cNvSpPr>
          <p:nvPr/>
        </p:nvSpPr>
        <p:spPr bwMode="auto">
          <a:xfrm>
            <a:off x="1042988" y="1773238"/>
            <a:ext cx="600075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ru-RU" sz="1600" b="1">
                <a:solidFill>
                  <a:srgbClr val="000000"/>
                </a:solidFill>
                <a:latin typeface="Arial" charset="0"/>
              </a:rPr>
              <a:t>1</a:t>
            </a:r>
            <a:endParaRPr lang="ru-RU" sz="1600" b="1">
              <a:latin typeface="Arial" charset="0"/>
            </a:endParaRPr>
          </a:p>
        </p:txBody>
      </p:sp>
      <p:sp>
        <p:nvSpPr>
          <p:cNvPr id="68630" name="Text Box 22"/>
          <p:cNvSpPr txBox="1">
            <a:spLocks noChangeArrowheads="1"/>
          </p:cNvSpPr>
          <p:nvPr/>
        </p:nvSpPr>
        <p:spPr bwMode="auto">
          <a:xfrm>
            <a:off x="1403350" y="2060575"/>
            <a:ext cx="600075" cy="53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ru-RU" sz="1600" b="1">
                <a:solidFill>
                  <a:srgbClr val="000000"/>
                </a:solidFill>
                <a:latin typeface="Arial" charset="0"/>
              </a:rPr>
              <a:t>2</a:t>
            </a:r>
            <a:endParaRPr lang="ru-RU" sz="1600" b="1">
              <a:latin typeface="Arial" charset="0"/>
            </a:endParaRPr>
          </a:p>
        </p:txBody>
      </p:sp>
      <p:sp>
        <p:nvSpPr>
          <p:cNvPr id="68631" name="Text Box 23"/>
          <p:cNvSpPr txBox="1">
            <a:spLocks noChangeArrowheads="1"/>
          </p:cNvSpPr>
          <p:nvPr/>
        </p:nvSpPr>
        <p:spPr bwMode="auto">
          <a:xfrm>
            <a:off x="1730375" y="1852613"/>
            <a:ext cx="600075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ru-RU" sz="1600" b="1">
                <a:solidFill>
                  <a:srgbClr val="000000"/>
                </a:solidFill>
                <a:latin typeface="Arial" charset="0"/>
              </a:rPr>
              <a:t>5</a:t>
            </a:r>
            <a:endParaRPr lang="ru-RU" sz="1600" b="1">
              <a:latin typeface="Arial" charset="0"/>
            </a:endParaRPr>
          </a:p>
        </p:txBody>
      </p:sp>
      <p:sp>
        <p:nvSpPr>
          <p:cNvPr id="68632" name="Text Box 24"/>
          <p:cNvSpPr txBox="1">
            <a:spLocks noChangeArrowheads="1"/>
          </p:cNvSpPr>
          <p:nvPr/>
        </p:nvSpPr>
        <p:spPr bwMode="auto">
          <a:xfrm>
            <a:off x="2051050" y="1844675"/>
            <a:ext cx="598488" cy="53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ru-RU" sz="1600" b="1">
                <a:solidFill>
                  <a:srgbClr val="000000"/>
                </a:solidFill>
                <a:latin typeface="Arial" charset="0"/>
              </a:rPr>
              <a:t>6</a:t>
            </a:r>
            <a:endParaRPr lang="ru-RU" sz="1600" b="1">
              <a:latin typeface="Arial" charset="0"/>
            </a:endParaRPr>
          </a:p>
        </p:txBody>
      </p:sp>
      <p:sp>
        <p:nvSpPr>
          <p:cNvPr id="68633" name="Text Box 25"/>
          <p:cNvSpPr txBox="1">
            <a:spLocks noChangeArrowheads="1"/>
          </p:cNvSpPr>
          <p:nvPr/>
        </p:nvSpPr>
        <p:spPr bwMode="auto">
          <a:xfrm>
            <a:off x="2982913" y="1717675"/>
            <a:ext cx="603250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ru-RU" sz="1600" b="1">
                <a:solidFill>
                  <a:srgbClr val="000000"/>
                </a:solidFill>
                <a:latin typeface="Arial" charset="0"/>
              </a:rPr>
              <a:t>9</a:t>
            </a:r>
            <a:endParaRPr lang="ru-RU" sz="1600" b="1">
              <a:latin typeface="Arial" charset="0"/>
            </a:endParaRPr>
          </a:p>
        </p:txBody>
      </p:sp>
      <p:sp>
        <p:nvSpPr>
          <p:cNvPr id="68634" name="Text Box 26"/>
          <p:cNvSpPr txBox="1">
            <a:spLocks noChangeArrowheads="1"/>
          </p:cNvSpPr>
          <p:nvPr/>
        </p:nvSpPr>
        <p:spPr bwMode="auto">
          <a:xfrm>
            <a:off x="2728913" y="2247900"/>
            <a:ext cx="600075" cy="54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ru-RU" sz="1600" b="1">
                <a:solidFill>
                  <a:srgbClr val="000000"/>
                </a:solidFill>
                <a:latin typeface="Arial" charset="0"/>
              </a:rPr>
              <a:t>8</a:t>
            </a:r>
            <a:endParaRPr lang="ru-RU" sz="1600" b="1">
              <a:latin typeface="Arial" charset="0"/>
            </a:endParaRPr>
          </a:p>
        </p:txBody>
      </p:sp>
      <p:sp>
        <p:nvSpPr>
          <p:cNvPr id="68635" name="Text Box 27"/>
          <p:cNvSpPr txBox="1">
            <a:spLocks noChangeArrowheads="1"/>
          </p:cNvSpPr>
          <p:nvPr/>
        </p:nvSpPr>
        <p:spPr bwMode="auto">
          <a:xfrm>
            <a:off x="1547813" y="4868863"/>
            <a:ext cx="603250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ru-RU" sz="1600" b="1">
                <a:solidFill>
                  <a:srgbClr val="000000"/>
                </a:solidFill>
                <a:latin typeface="Arial" charset="0"/>
              </a:rPr>
              <a:t>3</a:t>
            </a:r>
            <a:endParaRPr lang="ru-RU" sz="1600" b="1">
              <a:latin typeface="Arial" charset="0"/>
            </a:endParaRPr>
          </a:p>
        </p:txBody>
      </p:sp>
      <p:sp>
        <p:nvSpPr>
          <p:cNvPr id="68636" name="Line 28"/>
          <p:cNvSpPr>
            <a:spLocks noChangeShapeType="1"/>
          </p:cNvSpPr>
          <p:nvPr/>
        </p:nvSpPr>
        <p:spPr bwMode="auto">
          <a:xfrm flipH="1">
            <a:off x="1250950" y="2498725"/>
            <a:ext cx="477838" cy="209867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68637" name="Line 29"/>
          <p:cNvSpPr>
            <a:spLocks noChangeShapeType="1"/>
          </p:cNvSpPr>
          <p:nvPr/>
        </p:nvSpPr>
        <p:spPr bwMode="auto">
          <a:xfrm flipH="1" flipV="1">
            <a:off x="1763713" y="2133600"/>
            <a:ext cx="1173162" cy="244792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68638" name="Text Box 30"/>
          <p:cNvSpPr txBox="1">
            <a:spLocks noChangeArrowheads="1"/>
          </p:cNvSpPr>
          <p:nvPr/>
        </p:nvSpPr>
        <p:spPr bwMode="auto">
          <a:xfrm>
            <a:off x="2497138" y="4662488"/>
            <a:ext cx="590550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ru-RU" sz="1600" b="1">
                <a:solidFill>
                  <a:srgbClr val="000000"/>
                </a:solidFill>
                <a:latin typeface="Arial" charset="0"/>
              </a:rPr>
              <a:t>4</a:t>
            </a:r>
            <a:endParaRPr lang="ru-RU" sz="1600" b="1">
              <a:latin typeface="Arial" charset="0"/>
            </a:endParaRPr>
          </a:p>
        </p:txBody>
      </p:sp>
      <p:sp>
        <p:nvSpPr>
          <p:cNvPr id="68639" name="Text Box 31"/>
          <p:cNvSpPr txBox="1">
            <a:spLocks noChangeArrowheads="1"/>
          </p:cNvSpPr>
          <p:nvPr/>
        </p:nvSpPr>
        <p:spPr bwMode="auto">
          <a:xfrm>
            <a:off x="2332038" y="2243138"/>
            <a:ext cx="598487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ru-RU" sz="1600" b="1">
                <a:solidFill>
                  <a:srgbClr val="000000"/>
                </a:solidFill>
                <a:latin typeface="Arial" charset="0"/>
              </a:rPr>
              <a:t>7  </a:t>
            </a:r>
            <a:endParaRPr lang="ru-RU" sz="1600" b="1">
              <a:latin typeface="Arial" charset="0"/>
            </a:endParaRPr>
          </a:p>
        </p:txBody>
      </p:sp>
      <p:sp>
        <p:nvSpPr>
          <p:cNvPr id="33" name="Text Box 32"/>
          <p:cNvSpPr txBox="1">
            <a:spLocks noChangeArrowheads="1"/>
          </p:cNvSpPr>
          <p:nvPr/>
        </p:nvSpPr>
        <p:spPr bwMode="auto">
          <a:xfrm>
            <a:off x="4211638" y="1412875"/>
            <a:ext cx="4105275" cy="4811713"/>
          </a:xfrm>
          <a:prstGeom prst="rect">
            <a:avLst/>
          </a:prstGeom>
          <a:solidFill>
            <a:srgbClr val="FFEFFF">
              <a:alpha val="0"/>
            </a:srgbClr>
          </a:solidFill>
          <a:ln w="9525">
            <a:solidFill>
              <a:srgbClr val="FF66CC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>
              <a:spcAft>
                <a:spcPct val="35000"/>
              </a:spcAft>
              <a:buFont typeface="Times New Roman" pitchFamily="18" charset="0"/>
              <a:buAutoNum type="arabicParenR"/>
              <a:defRPr/>
            </a:pPr>
            <a:r>
              <a:rPr lang="ru-RU" sz="1500" b="1" dirty="0"/>
              <a:t>Мотивация к учебной </a:t>
            </a:r>
          </a:p>
          <a:p>
            <a:pPr marL="342900" indent="-342900">
              <a:spcAft>
                <a:spcPct val="35000"/>
              </a:spcAft>
              <a:defRPr/>
            </a:pPr>
            <a:r>
              <a:rPr lang="ru-RU" sz="1500" b="1" dirty="0"/>
              <a:t>     деятельности.</a:t>
            </a:r>
          </a:p>
          <a:p>
            <a:pPr marL="342900" indent="-342900">
              <a:spcAft>
                <a:spcPct val="35000"/>
              </a:spcAft>
              <a:buFont typeface="Times New Roman" pitchFamily="18" charset="0"/>
              <a:buAutoNum type="arabicParenR" startAt="2"/>
              <a:defRPr/>
            </a:pPr>
            <a:r>
              <a:rPr lang="ru-RU" sz="1500" b="1" dirty="0"/>
              <a:t>Актуализация знаний и пробное учебное действие.</a:t>
            </a:r>
          </a:p>
          <a:p>
            <a:pPr marL="342900" indent="-342900">
              <a:spcAft>
                <a:spcPct val="35000"/>
              </a:spcAft>
              <a:buFont typeface="Times New Roman" pitchFamily="18" charset="0"/>
              <a:buAutoNum type="arabicParenR" startAt="2"/>
              <a:defRPr/>
            </a:pPr>
            <a:endParaRPr lang="ru-RU" sz="900" b="1" dirty="0"/>
          </a:p>
          <a:p>
            <a:pPr marL="266700" indent="-266700">
              <a:spcAft>
                <a:spcPct val="35000"/>
              </a:spcAft>
              <a:buFont typeface="Times New Roman" pitchFamily="18" charset="0"/>
              <a:buNone/>
              <a:defRPr/>
            </a:pPr>
            <a:r>
              <a:rPr lang="ru-RU" sz="1500" b="1" dirty="0"/>
              <a:t>3)  Выявление места и причины затруднения.</a:t>
            </a:r>
          </a:p>
          <a:p>
            <a:pPr marL="266700" indent="-266700">
              <a:spcAft>
                <a:spcPct val="35000"/>
              </a:spcAft>
              <a:buFont typeface="Times New Roman" pitchFamily="18" charset="0"/>
              <a:buNone/>
              <a:defRPr/>
            </a:pPr>
            <a:r>
              <a:rPr lang="ru-RU" sz="1500" b="1" dirty="0"/>
              <a:t>4)  Построение проекта выхода из затруднения.</a:t>
            </a:r>
          </a:p>
          <a:p>
            <a:pPr marL="266700" indent="-266700">
              <a:spcAft>
                <a:spcPct val="35000"/>
              </a:spcAft>
              <a:buFont typeface="Times New Roman" pitchFamily="18" charset="0"/>
              <a:buNone/>
              <a:defRPr/>
            </a:pPr>
            <a:r>
              <a:rPr lang="ru-RU" sz="1500" b="1" dirty="0"/>
              <a:t>5)  Реализация построенного проекта.</a:t>
            </a:r>
          </a:p>
          <a:p>
            <a:pPr marL="266700" indent="-266700">
              <a:spcAft>
                <a:spcPct val="35000"/>
              </a:spcAft>
              <a:buFont typeface="Times New Roman" pitchFamily="18" charset="0"/>
              <a:buNone/>
              <a:defRPr/>
            </a:pPr>
            <a:r>
              <a:rPr lang="ru-RU" sz="1500" b="1" dirty="0"/>
              <a:t>6)  Первичное закрепление с</a:t>
            </a:r>
          </a:p>
          <a:p>
            <a:pPr marL="266700" indent="-266700">
              <a:spcAft>
                <a:spcPct val="35000"/>
              </a:spcAft>
              <a:buFont typeface="Times New Roman" pitchFamily="18" charset="0"/>
              <a:buNone/>
              <a:defRPr/>
            </a:pPr>
            <a:r>
              <a:rPr lang="ru-RU" sz="1500" b="1" dirty="0"/>
              <a:t> комментированием во внешней речи.</a:t>
            </a:r>
          </a:p>
          <a:p>
            <a:pPr marL="266700" indent="-266700">
              <a:spcAft>
                <a:spcPct val="35000"/>
              </a:spcAft>
              <a:buFont typeface="Times New Roman" pitchFamily="18" charset="0"/>
              <a:buNone/>
              <a:defRPr/>
            </a:pPr>
            <a:r>
              <a:rPr lang="ru-RU" sz="1500" b="1" dirty="0"/>
              <a:t>7)  Самостоятельная работа с самопроверкой по эталону. </a:t>
            </a:r>
          </a:p>
          <a:p>
            <a:pPr marL="266700" indent="-266700">
              <a:spcAft>
                <a:spcPct val="35000"/>
              </a:spcAft>
              <a:buFont typeface="Times New Roman" pitchFamily="18" charset="0"/>
              <a:buNone/>
              <a:defRPr/>
            </a:pPr>
            <a:r>
              <a:rPr lang="ru-RU" sz="1500" b="1" dirty="0"/>
              <a:t>8)  Включение в систему знаний и повторение.</a:t>
            </a:r>
          </a:p>
          <a:p>
            <a:pPr marL="266700" indent="-266700">
              <a:buFont typeface="Times New Roman" pitchFamily="18" charset="0"/>
              <a:buNone/>
              <a:defRPr/>
            </a:pPr>
            <a:r>
              <a:rPr lang="ru-RU" sz="1500" b="1" dirty="0"/>
              <a:t>9)  Рефлексия деятельности на уроке.</a:t>
            </a:r>
          </a:p>
        </p:txBody>
      </p:sp>
      <p:sp>
        <p:nvSpPr>
          <p:cNvPr id="16418" name="Rectangle 4"/>
          <p:cNvSpPr>
            <a:spLocks noChangeArrowheads="1"/>
          </p:cNvSpPr>
          <p:nvPr/>
        </p:nvSpPr>
        <p:spPr bwMode="auto">
          <a:xfrm>
            <a:off x="34925" y="44450"/>
            <a:ext cx="9075738" cy="6861175"/>
          </a:xfrm>
          <a:prstGeom prst="rect">
            <a:avLst/>
          </a:prstGeom>
          <a:noFill/>
          <a:ln w="190500">
            <a:solidFill>
              <a:srgbClr val="558EC7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1800">
              <a:latin typeface="Arial" charset="0"/>
            </a:endParaRPr>
          </a:p>
        </p:txBody>
      </p:sp>
      <p:sp>
        <p:nvSpPr>
          <p:cNvPr id="16419" name="Rectangle 5"/>
          <p:cNvSpPr>
            <a:spLocks noChangeArrowheads="1"/>
          </p:cNvSpPr>
          <p:nvPr/>
        </p:nvSpPr>
        <p:spPr bwMode="auto">
          <a:xfrm>
            <a:off x="306388" y="331788"/>
            <a:ext cx="8532812" cy="6286500"/>
          </a:xfrm>
          <a:prstGeom prst="rect">
            <a:avLst/>
          </a:prstGeom>
          <a:noFill/>
          <a:ln w="57150">
            <a:solidFill>
              <a:srgbClr val="558EC7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1800">
              <a:latin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8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8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8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8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686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8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68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2000"/>
                                        <p:tgtEl>
                                          <p:spTgt spid="68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" dur="5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86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68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68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8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68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8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68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" dur="500"/>
                                        <p:tgtEl>
                                          <p:spTgt spid="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686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1000"/>
                                        <p:tgtEl>
                                          <p:spTgt spid="68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1000"/>
                                        <p:tgtEl>
                                          <p:spTgt spid="68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68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" dur="500"/>
                                        <p:tgtEl>
                                          <p:spTgt spid="3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</p:stCondLst>
                      <p:childTnLst>
                        <p:par>
                          <p:cTn id="1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686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 nodeType="clickPar">
                      <p:stCondLst>
                        <p:cond delay="indefinite"/>
                      </p:stCondLst>
                      <p:childTnLst>
                        <p:par>
                          <p:cTn id="1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68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68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1" dur="500"/>
                                        <p:tgtEl>
                                          <p:spTgt spid="3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686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68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6" dur="500"/>
                                        <p:tgtEl>
                                          <p:spTgt spid="68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 nodeType="clickPar">
                      <p:stCondLst>
                        <p:cond delay="indefinite"/>
                      </p:stCondLst>
                      <p:childTnLst>
                        <p:par>
                          <p:cTn id="1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9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0" dur="500"/>
                                        <p:tgtEl>
                                          <p:spTgt spid="3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 nodeType="clickPar">
                      <p:stCondLst>
                        <p:cond delay="indefinite"/>
                      </p:stCondLst>
                      <p:childTnLst>
                        <p:par>
                          <p:cTn id="1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4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5" dur="500"/>
                                        <p:tgtEl>
                                          <p:spTgt spid="3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 nodeType="clickPar">
                      <p:stCondLst>
                        <p:cond delay="indefinite"/>
                      </p:stCondLst>
                      <p:childTnLst>
                        <p:par>
                          <p:cTn id="1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1" dur="500"/>
                                        <p:tgtEl>
                                          <p:spTgt spid="686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 nodeType="clickPar">
                      <p:stCondLst>
                        <p:cond delay="indefinite"/>
                      </p:stCondLst>
                      <p:childTnLst>
                        <p:par>
                          <p:cTn id="1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6" dur="500"/>
                                        <p:tgtEl>
                                          <p:spTgt spid="68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0" dur="500"/>
                                        <p:tgtEl>
                                          <p:spTgt spid="68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 nodeType="clickPar">
                      <p:stCondLst>
                        <p:cond delay="indefinite"/>
                      </p:stCondLst>
                      <p:childTnLst>
                        <p:par>
                          <p:cTn id="1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3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4" dur="500"/>
                                        <p:tgtEl>
                                          <p:spTgt spid="3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 nodeType="clickPar">
                      <p:stCondLst>
                        <p:cond delay="indefinite"/>
                      </p:stCondLst>
                      <p:childTnLst>
                        <p:par>
                          <p:cTn id="1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0" dur="500"/>
                                        <p:tgtEl>
                                          <p:spTgt spid="686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 nodeType="clickPar">
                      <p:stCondLst>
                        <p:cond delay="indefinite"/>
                      </p:stCondLst>
                      <p:childTnLst>
                        <p:par>
                          <p:cTn id="1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5" dur="500"/>
                                        <p:tgtEl>
                                          <p:spTgt spid="68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9" dur="500"/>
                                        <p:tgtEl>
                                          <p:spTgt spid="68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 nodeType="clickPar">
                      <p:stCondLst>
                        <p:cond delay="indefinite"/>
                      </p:stCondLst>
                      <p:childTnLst>
                        <p:par>
                          <p:cTn id="1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2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3" dur="500"/>
                                        <p:tgtEl>
                                          <p:spTgt spid="3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 nodeType="clickPar">
                      <p:stCondLst>
                        <p:cond delay="indefinite"/>
                      </p:stCondLst>
                      <p:childTnLst>
                        <p:par>
                          <p:cTn id="1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4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9" dur="500"/>
                                        <p:tgtEl>
                                          <p:spTgt spid="6864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 nodeType="clickPar">
                      <p:stCondLst>
                        <p:cond delay="indefinite"/>
                      </p:stCondLst>
                      <p:childTnLst>
                        <p:par>
                          <p:cTn id="2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4" dur="1000"/>
                                        <p:tgtEl>
                                          <p:spTgt spid="68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0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8" dur="1000"/>
                                        <p:tgtEl>
                                          <p:spTgt spid="68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2" dur="1000"/>
                                        <p:tgtEl>
                                          <p:spTgt spid="68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 nodeType="clickPar">
                      <p:stCondLst>
                        <p:cond delay="indefinite"/>
                      </p:stCondLst>
                      <p:childTnLst>
                        <p:par>
                          <p:cTn id="2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6" dur="500"/>
                                        <p:tgtEl>
                                          <p:spTgt spid="3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 nodeType="clickPar">
                      <p:stCondLst>
                        <p:cond delay="indefinite"/>
                      </p:stCondLst>
                      <p:childTnLst>
                        <p:par>
                          <p:cTn id="2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4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2" dur="500"/>
                                        <p:tgtEl>
                                          <p:spTgt spid="6864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2" grpId="0" animBg="1"/>
      <p:bldP spid="68613" grpId="0" animBg="1"/>
      <p:bldP spid="68614" grpId="0" animBg="1"/>
      <p:bldP spid="68615" grpId="0" animBg="1"/>
      <p:bldP spid="68616" grpId="0" animBg="1"/>
      <p:bldP spid="68617" grpId="0" animBg="1"/>
      <p:bldP spid="68618" grpId="0" animBg="1"/>
      <p:bldP spid="68619" grpId="0" animBg="1"/>
      <p:bldP spid="68620" grpId="0" animBg="1"/>
      <p:bldP spid="68621" grpId="0" animBg="1"/>
      <p:bldP spid="68622" grpId="0" animBg="1"/>
      <p:bldP spid="68623" grpId="0" animBg="1"/>
      <p:bldP spid="68624" grpId="0" animBg="1"/>
      <p:bldP spid="68625" grpId="0" animBg="1"/>
      <p:bldP spid="68626" grpId="0" animBg="1"/>
      <p:bldP spid="68627" grpId="0" animBg="1"/>
      <p:bldP spid="68628" grpId="0" animBg="1"/>
      <p:bldP spid="68629" grpId="0"/>
      <p:bldP spid="68630" grpId="0"/>
      <p:bldP spid="68631" grpId="0"/>
      <p:bldP spid="68632" grpId="0"/>
      <p:bldP spid="68633" grpId="0"/>
      <p:bldP spid="68634" grpId="0"/>
      <p:bldP spid="68635" grpId="0"/>
      <p:bldP spid="68636" grpId="0" animBg="1"/>
      <p:bldP spid="68637" grpId="0" animBg="1"/>
      <p:bldP spid="68638" grpId="0"/>
      <p:bldP spid="68639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323850" y="549275"/>
            <a:ext cx="8382000" cy="6477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400" b="1" dirty="0">
                <a:solidFill>
                  <a:srgbClr val="FF3300"/>
                </a:solidFill>
              </a:rPr>
              <a:t>Технологический уровень освоения ТДМ</a:t>
            </a: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4284663" y="1412875"/>
            <a:ext cx="4248150" cy="4997450"/>
          </a:xfrm>
          <a:prstGeom prst="rect">
            <a:avLst/>
          </a:prstGeom>
          <a:solidFill>
            <a:srgbClr val="FFD9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7800" indent="-177800">
              <a:lnSpc>
                <a:spcPct val="105000"/>
              </a:lnSpc>
              <a:spcBef>
                <a:spcPct val="15000"/>
              </a:spcBef>
              <a:buFontTx/>
              <a:buAutoNum type="arabicPeriod"/>
              <a:tabLst>
                <a:tab pos="622300" algn="l"/>
                <a:tab pos="812800" algn="l"/>
                <a:tab pos="1346200" algn="l"/>
              </a:tabLst>
            </a:pPr>
            <a:r>
              <a:rPr lang="ru-RU" sz="1700" b="1" dirty="0">
                <a:latin typeface="Arial" charset="0"/>
              </a:rPr>
              <a:t> Мотивация к учебной деятельности</a:t>
            </a:r>
          </a:p>
          <a:p>
            <a:pPr marL="177800" indent="-177800">
              <a:lnSpc>
                <a:spcPct val="105000"/>
              </a:lnSpc>
              <a:spcBef>
                <a:spcPct val="30000"/>
              </a:spcBef>
              <a:buFontTx/>
              <a:buAutoNum type="arabicPeriod"/>
              <a:tabLst>
                <a:tab pos="622300" algn="l"/>
                <a:tab pos="812800" algn="l"/>
                <a:tab pos="1346200" algn="l"/>
              </a:tabLst>
            </a:pPr>
            <a:r>
              <a:rPr lang="ru-RU" sz="1700" b="1" dirty="0">
                <a:latin typeface="Arial" charset="0"/>
              </a:rPr>
              <a:t> Актуализация знаний и фиксация</a:t>
            </a:r>
          </a:p>
          <a:p>
            <a:pPr marL="177800" indent="-177800">
              <a:lnSpc>
                <a:spcPct val="105000"/>
              </a:lnSpc>
              <a:tabLst>
                <a:tab pos="622300" algn="l"/>
                <a:tab pos="812800" algn="l"/>
                <a:tab pos="1346200" algn="l"/>
              </a:tabLst>
            </a:pPr>
            <a:r>
              <a:rPr lang="ru-RU" sz="1700" b="1" dirty="0">
                <a:latin typeface="Arial" charset="0"/>
              </a:rPr>
              <a:t>    затруднения в индивидуальной</a:t>
            </a:r>
          </a:p>
          <a:p>
            <a:pPr marL="177800" indent="-177800">
              <a:lnSpc>
                <a:spcPct val="105000"/>
              </a:lnSpc>
              <a:tabLst>
                <a:tab pos="622300" algn="l"/>
                <a:tab pos="812800" algn="l"/>
                <a:tab pos="1346200" algn="l"/>
              </a:tabLst>
            </a:pPr>
            <a:r>
              <a:rPr lang="ru-RU" sz="1700" b="1" dirty="0">
                <a:latin typeface="Arial" charset="0"/>
              </a:rPr>
              <a:t>    деятельности</a:t>
            </a:r>
          </a:p>
          <a:p>
            <a:pPr marL="177800" indent="-177800">
              <a:lnSpc>
                <a:spcPct val="105000"/>
              </a:lnSpc>
              <a:spcBef>
                <a:spcPct val="30000"/>
              </a:spcBef>
              <a:buFontTx/>
              <a:buAutoNum type="arabicPeriod" startAt="3"/>
              <a:tabLst>
                <a:tab pos="622300" algn="l"/>
                <a:tab pos="812800" algn="l"/>
                <a:tab pos="1346200" algn="l"/>
              </a:tabLst>
            </a:pPr>
            <a:r>
              <a:rPr lang="ru-RU" sz="1700" b="1" dirty="0">
                <a:latin typeface="Arial" charset="0"/>
              </a:rPr>
              <a:t> Локализация затруднений</a:t>
            </a:r>
          </a:p>
          <a:p>
            <a:pPr marL="177800" indent="-177800">
              <a:lnSpc>
                <a:spcPct val="105000"/>
              </a:lnSpc>
              <a:spcBef>
                <a:spcPct val="30000"/>
              </a:spcBef>
              <a:buFontTx/>
              <a:buAutoNum type="arabicPeriod" startAt="3"/>
              <a:tabLst>
                <a:tab pos="622300" algn="l"/>
                <a:tab pos="812800" algn="l"/>
                <a:tab pos="1346200" algn="l"/>
              </a:tabLst>
            </a:pPr>
            <a:r>
              <a:rPr lang="ru-RU" sz="1700" b="1" dirty="0">
                <a:solidFill>
                  <a:srgbClr val="FF0000"/>
                </a:solidFill>
                <a:latin typeface="Arial" charset="0"/>
              </a:rPr>
              <a:t> Коррекция выявленных затруднений</a:t>
            </a:r>
          </a:p>
          <a:p>
            <a:pPr marL="177800" indent="-177800">
              <a:lnSpc>
                <a:spcPct val="105000"/>
              </a:lnSpc>
              <a:spcBef>
                <a:spcPct val="30000"/>
              </a:spcBef>
              <a:buFontTx/>
              <a:buAutoNum type="arabicPeriod" startAt="3"/>
              <a:tabLst>
                <a:tab pos="622300" algn="l"/>
                <a:tab pos="812800" algn="l"/>
                <a:tab pos="1346200" algn="l"/>
              </a:tabLst>
            </a:pPr>
            <a:r>
              <a:rPr lang="ru-RU" sz="1700" b="1" dirty="0">
                <a:latin typeface="Arial" charset="0"/>
              </a:rPr>
              <a:t> Обобщение затруднений </a:t>
            </a:r>
          </a:p>
          <a:p>
            <a:pPr marL="177800" indent="-177800">
              <a:lnSpc>
                <a:spcPct val="105000"/>
              </a:lnSpc>
              <a:tabLst>
                <a:tab pos="622300" algn="l"/>
                <a:tab pos="812800" algn="l"/>
                <a:tab pos="1346200" algn="l"/>
              </a:tabLst>
            </a:pPr>
            <a:r>
              <a:rPr lang="ru-RU" sz="1700" b="1" dirty="0">
                <a:latin typeface="Arial" charset="0"/>
              </a:rPr>
              <a:t>    во внешней речи</a:t>
            </a:r>
          </a:p>
          <a:p>
            <a:pPr marL="177800" indent="-177800">
              <a:lnSpc>
                <a:spcPct val="105000"/>
              </a:lnSpc>
              <a:spcBef>
                <a:spcPct val="30000"/>
              </a:spcBef>
              <a:buFontTx/>
              <a:buAutoNum type="arabicPeriod" startAt="6"/>
              <a:tabLst>
                <a:tab pos="622300" algn="l"/>
                <a:tab pos="812800" algn="l"/>
                <a:tab pos="1346200" algn="l"/>
              </a:tabLst>
            </a:pPr>
            <a:r>
              <a:rPr lang="ru-RU" sz="1700" b="1" dirty="0">
                <a:latin typeface="Arial" charset="0"/>
              </a:rPr>
              <a:t> Самостоятельная работа с</a:t>
            </a:r>
          </a:p>
          <a:p>
            <a:pPr marL="177800" indent="-177800">
              <a:lnSpc>
                <a:spcPct val="105000"/>
              </a:lnSpc>
              <a:tabLst>
                <a:tab pos="622300" algn="l"/>
                <a:tab pos="812800" algn="l"/>
                <a:tab pos="1346200" algn="l"/>
              </a:tabLst>
            </a:pPr>
            <a:r>
              <a:rPr lang="ru-RU" sz="1700" b="1" dirty="0">
                <a:latin typeface="Arial" charset="0"/>
              </a:rPr>
              <a:t>    самопроверкой по эталону</a:t>
            </a:r>
          </a:p>
          <a:p>
            <a:pPr marL="177800" indent="-177800">
              <a:lnSpc>
                <a:spcPct val="105000"/>
              </a:lnSpc>
              <a:spcBef>
                <a:spcPct val="30000"/>
              </a:spcBef>
              <a:tabLst>
                <a:tab pos="622300" algn="l"/>
                <a:tab pos="812800" algn="l"/>
                <a:tab pos="1346200" algn="l"/>
              </a:tabLst>
            </a:pPr>
            <a:r>
              <a:rPr lang="ru-RU" sz="1700" b="1" dirty="0">
                <a:latin typeface="Arial" charset="0"/>
              </a:rPr>
              <a:t>7. Включение нового знания в систему</a:t>
            </a:r>
          </a:p>
          <a:p>
            <a:pPr marL="177800" indent="-177800">
              <a:lnSpc>
                <a:spcPct val="105000"/>
              </a:lnSpc>
              <a:tabLst>
                <a:tab pos="622300" algn="l"/>
                <a:tab pos="812800" algn="l"/>
                <a:tab pos="1346200" algn="l"/>
              </a:tabLst>
            </a:pPr>
            <a:r>
              <a:rPr lang="ru-RU" sz="1700" b="1" dirty="0">
                <a:latin typeface="Arial" charset="0"/>
              </a:rPr>
              <a:t>    знаний и повторение</a:t>
            </a:r>
          </a:p>
          <a:p>
            <a:pPr marL="177800" indent="-177800">
              <a:lnSpc>
                <a:spcPct val="105000"/>
              </a:lnSpc>
              <a:spcBef>
                <a:spcPct val="15000"/>
              </a:spcBef>
              <a:tabLst>
                <a:tab pos="622300" algn="l"/>
                <a:tab pos="812800" algn="l"/>
                <a:tab pos="1346200" algn="l"/>
              </a:tabLst>
            </a:pPr>
            <a:r>
              <a:rPr lang="ru-RU" sz="1700" b="1" dirty="0">
                <a:latin typeface="Arial" charset="0"/>
              </a:rPr>
              <a:t>8. Рефлексия деятельности на уроке</a:t>
            </a:r>
          </a:p>
        </p:txBody>
      </p:sp>
      <p:sp>
        <p:nvSpPr>
          <p:cNvPr id="17412" name="Oval 21"/>
          <p:cNvSpPr>
            <a:spLocks noChangeArrowheads="1"/>
          </p:cNvSpPr>
          <p:nvPr/>
        </p:nvSpPr>
        <p:spPr bwMode="auto">
          <a:xfrm>
            <a:off x="684213" y="1852613"/>
            <a:ext cx="3138487" cy="3808412"/>
          </a:xfrm>
          <a:prstGeom prst="ellips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/>
          <a:p>
            <a:endParaRPr lang="ru-RU"/>
          </a:p>
        </p:txBody>
      </p:sp>
      <p:sp>
        <p:nvSpPr>
          <p:cNvPr id="17413" name="Oval 22"/>
          <p:cNvSpPr>
            <a:spLocks noChangeArrowheads="1"/>
          </p:cNvSpPr>
          <p:nvPr/>
        </p:nvSpPr>
        <p:spPr bwMode="auto">
          <a:xfrm>
            <a:off x="1230313" y="1592263"/>
            <a:ext cx="1944687" cy="2005012"/>
          </a:xfrm>
          <a:prstGeom prst="ellipse">
            <a:avLst/>
          </a:prstGeom>
          <a:solidFill>
            <a:srgbClr val="A3E0FF"/>
          </a:solidFill>
          <a:ln w="19050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/>
          <a:p>
            <a:endParaRPr lang="ru-RU"/>
          </a:p>
        </p:txBody>
      </p:sp>
      <p:sp>
        <p:nvSpPr>
          <p:cNvPr id="17414" name="Line 23"/>
          <p:cNvSpPr>
            <a:spLocks noChangeShapeType="1"/>
          </p:cNvSpPr>
          <p:nvPr/>
        </p:nvSpPr>
        <p:spPr bwMode="auto">
          <a:xfrm flipV="1">
            <a:off x="1300163" y="2324100"/>
            <a:ext cx="381000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17415" name="Oval 24"/>
          <p:cNvSpPr>
            <a:spLocks noChangeArrowheads="1"/>
          </p:cNvSpPr>
          <p:nvPr/>
        </p:nvSpPr>
        <p:spPr bwMode="auto">
          <a:xfrm>
            <a:off x="1230313" y="2230438"/>
            <a:ext cx="122237" cy="133350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3399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 lang="ru-RU" sz="2400">
              <a:solidFill>
                <a:srgbClr val="FF0000"/>
              </a:solidFill>
            </a:endParaRPr>
          </a:p>
        </p:txBody>
      </p:sp>
      <p:sp>
        <p:nvSpPr>
          <p:cNvPr id="17416" name="Line 25"/>
          <p:cNvSpPr>
            <a:spLocks noChangeShapeType="1"/>
          </p:cNvSpPr>
          <p:nvPr/>
        </p:nvSpPr>
        <p:spPr bwMode="auto">
          <a:xfrm flipH="1">
            <a:off x="1658938" y="1924050"/>
            <a:ext cx="0" cy="78105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7417" name="Line 26"/>
          <p:cNvSpPr>
            <a:spLocks noChangeShapeType="1"/>
          </p:cNvSpPr>
          <p:nvPr/>
        </p:nvSpPr>
        <p:spPr bwMode="auto">
          <a:xfrm>
            <a:off x="2305050" y="4738688"/>
            <a:ext cx="57785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17418" name="Line 27"/>
          <p:cNvSpPr>
            <a:spLocks noChangeShapeType="1"/>
          </p:cNvSpPr>
          <p:nvPr/>
        </p:nvSpPr>
        <p:spPr bwMode="auto">
          <a:xfrm>
            <a:off x="1147763" y="4738688"/>
            <a:ext cx="57785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17419" name="Line 28"/>
          <p:cNvSpPr>
            <a:spLocks noChangeShapeType="1"/>
          </p:cNvSpPr>
          <p:nvPr/>
        </p:nvSpPr>
        <p:spPr bwMode="auto">
          <a:xfrm>
            <a:off x="1706563" y="4738688"/>
            <a:ext cx="587375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17420" name="Line 29"/>
          <p:cNvSpPr>
            <a:spLocks noChangeShapeType="1"/>
          </p:cNvSpPr>
          <p:nvPr/>
        </p:nvSpPr>
        <p:spPr bwMode="auto">
          <a:xfrm>
            <a:off x="1662113" y="2312988"/>
            <a:ext cx="623887" cy="11112"/>
          </a:xfrm>
          <a:prstGeom prst="line">
            <a:avLst/>
          </a:prstGeom>
          <a:noFill/>
          <a:ln w="19050">
            <a:solidFill>
              <a:srgbClr val="000000"/>
            </a:solidFill>
            <a:prstDash val="lg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7421" name="Line 30"/>
          <p:cNvSpPr>
            <a:spLocks noChangeShapeType="1"/>
          </p:cNvSpPr>
          <p:nvPr/>
        </p:nvSpPr>
        <p:spPr bwMode="auto">
          <a:xfrm flipV="1">
            <a:off x="2038350" y="2079625"/>
            <a:ext cx="442913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17422" name="Line 31"/>
          <p:cNvSpPr>
            <a:spLocks noChangeShapeType="1"/>
          </p:cNvSpPr>
          <p:nvPr/>
        </p:nvSpPr>
        <p:spPr bwMode="auto">
          <a:xfrm flipV="1">
            <a:off x="2409825" y="2071688"/>
            <a:ext cx="350838" cy="7937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17423" name="Line 32"/>
          <p:cNvSpPr>
            <a:spLocks noChangeShapeType="1"/>
          </p:cNvSpPr>
          <p:nvPr/>
        </p:nvSpPr>
        <p:spPr bwMode="auto">
          <a:xfrm flipV="1">
            <a:off x="2744788" y="2078038"/>
            <a:ext cx="298450" cy="1587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17424" name="Arc 33"/>
          <p:cNvSpPr>
            <a:spLocks/>
          </p:cNvSpPr>
          <p:nvPr/>
        </p:nvSpPr>
        <p:spPr bwMode="auto">
          <a:xfrm rot="16200000" flipH="1">
            <a:off x="917576" y="1546225"/>
            <a:ext cx="722312" cy="814387"/>
          </a:xfrm>
          <a:custGeom>
            <a:avLst/>
            <a:gdLst>
              <a:gd name="T0" fmla="*/ 0 w 18212"/>
              <a:gd name="T1" fmla="*/ 0 h 21600"/>
              <a:gd name="T2" fmla="*/ 0 w 18212"/>
              <a:gd name="T3" fmla="*/ 0 h 21600"/>
              <a:gd name="T4" fmla="*/ 0 w 18212"/>
              <a:gd name="T5" fmla="*/ 0 h 21600"/>
              <a:gd name="T6" fmla="*/ 0 60000 65536"/>
              <a:gd name="T7" fmla="*/ 0 60000 65536"/>
              <a:gd name="T8" fmla="*/ 0 60000 65536"/>
              <a:gd name="T9" fmla="*/ 0 w 18212"/>
              <a:gd name="T10" fmla="*/ 0 h 21600"/>
              <a:gd name="T11" fmla="*/ 18212 w 18212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8212" h="21600" fill="none" extrusionOk="0">
                <a:moveTo>
                  <a:pt x="-1" y="0"/>
                </a:moveTo>
                <a:cubicBezTo>
                  <a:pt x="7377" y="0"/>
                  <a:pt x="14245" y="3765"/>
                  <a:pt x="18212" y="9986"/>
                </a:cubicBezTo>
              </a:path>
              <a:path w="18212" h="21600" stroke="0" extrusionOk="0">
                <a:moveTo>
                  <a:pt x="-1" y="0"/>
                </a:moveTo>
                <a:cubicBezTo>
                  <a:pt x="7377" y="0"/>
                  <a:pt x="14245" y="3765"/>
                  <a:pt x="18212" y="9986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17425" name="Arc 34"/>
          <p:cNvSpPr>
            <a:spLocks/>
          </p:cNvSpPr>
          <p:nvPr/>
        </p:nvSpPr>
        <p:spPr bwMode="auto">
          <a:xfrm flipV="1">
            <a:off x="3067050" y="1125538"/>
            <a:ext cx="631825" cy="954087"/>
          </a:xfrm>
          <a:custGeom>
            <a:avLst/>
            <a:gdLst>
              <a:gd name="T0" fmla="*/ 0 w 18212"/>
              <a:gd name="T1" fmla="*/ 0 h 21600"/>
              <a:gd name="T2" fmla="*/ 0 w 18212"/>
              <a:gd name="T3" fmla="*/ 0 h 21600"/>
              <a:gd name="T4" fmla="*/ 0 w 18212"/>
              <a:gd name="T5" fmla="*/ 0 h 21600"/>
              <a:gd name="T6" fmla="*/ 0 60000 65536"/>
              <a:gd name="T7" fmla="*/ 0 60000 65536"/>
              <a:gd name="T8" fmla="*/ 0 60000 65536"/>
              <a:gd name="T9" fmla="*/ 0 w 18212"/>
              <a:gd name="T10" fmla="*/ 0 h 21600"/>
              <a:gd name="T11" fmla="*/ 18212 w 18212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8212" h="21600" fill="none" extrusionOk="0">
                <a:moveTo>
                  <a:pt x="-1" y="0"/>
                </a:moveTo>
                <a:cubicBezTo>
                  <a:pt x="7377" y="0"/>
                  <a:pt x="14245" y="3765"/>
                  <a:pt x="18212" y="9986"/>
                </a:cubicBezTo>
              </a:path>
              <a:path w="18212" h="21600" stroke="0" extrusionOk="0">
                <a:moveTo>
                  <a:pt x="-1" y="0"/>
                </a:moveTo>
                <a:cubicBezTo>
                  <a:pt x="7377" y="0"/>
                  <a:pt x="14245" y="3765"/>
                  <a:pt x="18212" y="9986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17426" name="Text Box 35"/>
          <p:cNvSpPr txBox="1">
            <a:spLocks noChangeArrowheads="1"/>
          </p:cNvSpPr>
          <p:nvPr/>
        </p:nvSpPr>
        <p:spPr bwMode="auto">
          <a:xfrm>
            <a:off x="1012825" y="1752600"/>
            <a:ext cx="600075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ru-RU" sz="1600" b="1">
                <a:solidFill>
                  <a:srgbClr val="000000"/>
                </a:solidFill>
                <a:latin typeface="Arial" charset="0"/>
              </a:rPr>
              <a:t>1</a:t>
            </a:r>
            <a:endParaRPr lang="ru-RU" sz="1600" b="1"/>
          </a:p>
        </p:txBody>
      </p:sp>
      <p:sp>
        <p:nvSpPr>
          <p:cNvPr id="17427" name="Text Box 36"/>
          <p:cNvSpPr txBox="1">
            <a:spLocks noChangeArrowheads="1"/>
          </p:cNvSpPr>
          <p:nvPr/>
        </p:nvSpPr>
        <p:spPr bwMode="auto">
          <a:xfrm>
            <a:off x="1230313" y="2392363"/>
            <a:ext cx="600075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ru-RU" sz="1600" b="1">
                <a:solidFill>
                  <a:srgbClr val="000000"/>
                </a:solidFill>
                <a:latin typeface="Arial" charset="0"/>
              </a:rPr>
              <a:t>2</a:t>
            </a:r>
            <a:endParaRPr lang="ru-RU" sz="1600" b="1"/>
          </a:p>
        </p:txBody>
      </p:sp>
      <p:sp>
        <p:nvSpPr>
          <p:cNvPr id="17428" name="Text Box 37"/>
          <p:cNvSpPr txBox="1">
            <a:spLocks noChangeArrowheads="1"/>
          </p:cNvSpPr>
          <p:nvPr/>
        </p:nvSpPr>
        <p:spPr bwMode="auto">
          <a:xfrm>
            <a:off x="1709738" y="2024063"/>
            <a:ext cx="600075" cy="598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ru-RU" sz="1600" b="1">
                <a:solidFill>
                  <a:srgbClr val="000000"/>
                </a:solidFill>
                <a:latin typeface="Arial" charset="0"/>
              </a:rPr>
              <a:t>4</a:t>
            </a:r>
            <a:endParaRPr lang="ru-RU" sz="1600" b="1"/>
          </a:p>
        </p:txBody>
      </p:sp>
      <p:sp>
        <p:nvSpPr>
          <p:cNvPr id="17429" name="Text Box 38"/>
          <p:cNvSpPr txBox="1">
            <a:spLocks noChangeArrowheads="1"/>
          </p:cNvSpPr>
          <p:nvPr/>
        </p:nvSpPr>
        <p:spPr bwMode="auto">
          <a:xfrm>
            <a:off x="3175000" y="1554163"/>
            <a:ext cx="603250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ru-RU" sz="1600" b="1">
                <a:solidFill>
                  <a:srgbClr val="000000"/>
                </a:solidFill>
                <a:latin typeface="Arial" charset="0"/>
              </a:rPr>
              <a:t>8</a:t>
            </a:r>
            <a:endParaRPr lang="ru-RU" sz="1600" b="1"/>
          </a:p>
        </p:txBody>
      </p:sp>
      <p:sp>
        <p:nvSpPr>
          <p:cNvPr id="17430" name="Text Box 39"/>
          <p:cNvSpPr txBox="1">
            <a:spLocks noChangeArrowheads="1"/>
          </p:cNvSpPr>
          <p:nvPr/>
        </p:nvSpPr>
        <p:spPr bwMode="auto">
          <a:xfrm>
            <a:off x="2687638" y="1770063"/>
            <a:ext cx="3000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ru-RU" sz="1600" b="1">
                <a:solidFill>
                  <a:srgbClr val="000000"/>
                </a:solidFill>
                <a:latin typeface="Arial" charset="0"/>
              </a:rPr>
              <a:t>7</a:t>
            </a:r>
            <a:endParaRPr lang="ru-RU" sz="1600" b="1"/>
          </a:p>
        </p:txBody>
      </p:sp>
      <p:sp>
        <p:nvSpPr>
          <p:cNvPr id="17431" name="Line 40"/>
          <p:cNvSpPr>
            <a:spLocks noChangeShapeType="1"/>
          </p:cNvSpPr>
          <p:nvPr/>
        </p:nvSpPr>
        <p:spPr bwMode="auto">
          <a:xfrm flipH="1">
            <a:off x="1157288" y="2392363"/>
            <a:ext cx="477837" cy="232727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17432" name="Line 41"/>
          <p:cNvSpPr>
            <a:spLocks noChangeShapeType="1"/>
          </p:cNvSpPr>
          <p:nvPr/>
        </p:nvSpPr>
        <p:spPr bwMode="auto">
          <a:xfrm flipH="1" flipV="1">
            <a:off x="1670050" y="2038350"/>
            <a:ext cx="1171575" cy="271462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17433" name="Text Box 42"/>
          <p:cNvSpPr txBox="1">
            <a:spLocks noChangeArrowheads="1"/>
          </p:cNvSpPr>
          <p:nvPr/>
        </p:nvSpPr>
        <p:spPr bwMode="auto">
          <a:xfrm>
            <a:off x="1436688" y="4781550"/>
            <a:ext cx="601662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ru-RU" sz="1600" b="1">
                <a:solidFill>
                  <a:srgbClr val="000000"/>
                </a:solidFill>
                <a:latin typeface="Arial" charset="0"/>
              </a:rPr>
              <a:t>3</a:t>
            </a:r>
            <a:endParaRPr lang="ru-RU" sz="1600" b="1"/>
          </a:p>
        </p:txBody>
      </p:sp>
      <p:sp>
        <p:nvSpPr>
          <p:cNvPr id="17434" name="Text Box 43"/>
          <p:cNvSpPr txBox="1">
            <a:spLocks noChangeArrowheads="1"/>
          </p:cNvSpPr>
          <p:nvPr/>
        </p:nvSpPr>
        <p:spPr bwMode="auto">
          <a:xfrm>
            <a:off x="2401888" y="1730375"/>
            <a:ext cx="439737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ru-RU" sz="1600" b="1">
                <a:solidFill>
                  <a:srgbClr val="000000"/>
                </a:solidFill>
                <a:latin typeface="Arial" charset="0"/>
              </a:rPr>
              <a:t>6</a:t>
            </a:r>
            <a:endParaRPr lang="ru-RU" sz="1600" b="1"/>
          </a:p>
        </p:txBody>
      </p:sp>
      <p:sp>
        <p:nvSpPr>
          <p:cNvPr id="17435" name="Line 44"/>
          <p:cNvSpPr>
            <a:spLocks noChangeShapeType="1"/>
          </p:cNvSpPr>
          <p:nvPr/>
        </p:nvSpPr>
        <p:spPr bwMode="auto">
          <a:xfrm flipH="1">
            <a:off x="1658938" y="1924050"/>
            <a:ext cx="0" cy="78105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7436" name="Line 45"/>
          <p:cNvSpPr>
            <a:spLocks noChangeShapeType="1"/>
          </p:cNvSpPr>
          <p:nvPr/>
        </p:nvSpPr>
        <p:spPr bwMode="auto">
          <a:xfrm flipH="1">
            <a:off x="1658938" y="1924050"/>
            <a:ext cx="0" cy="78105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7437" name="Text Box 46"/>
          <p:cNvSpPr txBox="1">
            <a:spLocks noChangeArrowheads="1"/>
          </p:cNvSpPr>
          <p:nvPr/>
        </p:nvSpPr>
        <p:spPr bwMode="auto">
          <a:xfrm>
            <a:off x="2103438" y="1739900"/>
            <a:ext cx="377825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ru-RU" sz="1600" b="1">
                <a:solidFill>
                  <a:srgbClr val="000000"/>
                </a:solidFill>
                <a:latin typeface="Arial" charset="0"/>
              </a:rPr>
              <a:t>5</a:t>
            </a:r>
            <a:endParaRPr lang="ru-RU" sz="1600" b="1"/>
          </a:p>
        </p:txBody>
      </p:sp>
      <p:sp>
        <p:nvSpPr>
          <p:cNvPr id="17438" name="Oval 47"/>
          <p:cNvSpPr>
            <a:spLocks noChangeArrowheads="1"/>
          </p:cNvSpPr>
          <p:nvPr/>
        </p:nvSpPr>
        <p:spPr bwMode="auto">
          <a:xfrm>
            <a:off x="3001963" y="1993900"/>
            <a:ext cx="115887" cy="130175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/>
          <a:p>
            <a:endParaRPr lang="ru-RU"/>
          </a:p>
        </p:txBody>
      </p:sp>
      <p:sp>
        <p:nvSpPr>
          <p:cNvPr id="17439" name="Rectangle 4"/>
          <p:cNvSpPr>
            <a:spLocks noChangeArrowheads="1"/>
          </p:cNvSpPr>
          <p:nvPr/>
        </p:nvSpPr>
        <p:spPr bwMode="auto">
          <a:xfrm>
            <a:off x="34925" y="44450"/>
            <a:ext cx="9075738" cy="6861175"/>
          </a:xfrm>
          <a:prstGeom prst="rect">
            <a:avLst/>
          </a:prstGeom>
          <a:noFill/>
          <a:ln w="190500">
            <a:solidFill>
              <a:srgbClr val="558EC7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1800">
              <a:latin typeface="Arial" charset="0"/>
            </a:endParaRPr>
          </a:p>
        </p:txBody>
      </p:sp>
      <p:sp>
        <p:nvSpPr>
          <p:cNvPr id="17440" name="Rectangle 5"/>
          <p:cNvSpPr>
            <a:spLocks noChangeArrowheads="1"/>
          </p:cNvSpPr>
          <p:nvPr/>
        </p:nvSpPr>
        <p:spPr bwMode="auto">
          <a:xfrm>
            <a:off x="306388" y="331788"/>
            <a:ext cx="8532812" cy="6286500"/>
          </a:xfrm>
          <a:prstGeom prst="rect">
            <a:avLst/>
          </a:prstGeom>
          <a:noFill/>
          <a:ln w="57150">
            <a:solidFill>
              <a:srgbClr val="558EC7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1800">
              <a:latin typeface="Arial" charset="0"/>
            </a:endParaRPr>
          </a:p>
        </p:txBody>
      </p:sp>
      <p:pic>
        <p:nvPicPr>
          <p:cNvPr id="17441" name="Picture 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09738" y="1962150"/>
            <a:ext cx="576262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420688" y="2366963"/>
            <a:ext cx="8424862" cy="4073525"/>
          </a:xfrm>
          <a:prstGeom prst="rect">
            <a:avLst/>
          </a:prstGeom>
          <a:solidFill>
            <a:srgbClr val="CCFFFF"/>
          </a:solidFill>
          <a:ln w="19050" cap="sq">
            <a:solidFill>
              <a:srgbClr val="66FF99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 sz="1800"/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468313" y="549275"/>
            <a:ext cx="8229600" cy="461963"/>
          </a:xfrm>
          <a:prstGeom prst="rect">
            <a:avLst/>
          </a:prstGeom>
          <a:noFill/>
          <a:ln w="28575" cap="sq">
            <a:solidFill>
              <a:srgbClr val="6699FF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Tx/>
              <a:buAutoNum type="arabicPeriod"/>
            </a:pPr>
            <a:r>
              <a:rPr lang="ru-RU" sz="2400" b="1">
                <a:solidFill>
                  <a:srgbClr val="E80000"/>
                </a:solidFill>
                <a:latin typeface="Arial" charset="0"/>
              </a:rPr>
              <a:t>Мотивация к коррекционной деятельности</a:t>
            </a:r>
            <a:endParaRPr lang="ru-RU" sz="2400">
              <a:latin typeface="Arial" charset="0"/>
            </a:endParaRPr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493713" y="1268413"/>
            <a:ext cx="8229600" cy="1098550"/>
          </a:xfrm>
          <a:prstGeom prst="rect">
            <a:avLst/>
          </a:prstGeom>
          <a:solidFill>
            <a:srgbClr val="FFFFE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100000"/>
              </a:spcBef>
            </a:pPr>
            <a:r>
              <a:rPr lang="ru-RU" sz="2000" b="1">
                <a:latin typeface="Arial" charset="0"/>
              </a:rPr>
              <a:t>Цель этапа:</a:t>
            </a:r>
            <a:endParaRPr lang="ru-RU" sz="2000">
              <a:latin typeface="Arial" charset="0"/>
            </a:endParaRPr>
          </a:p>
          <a:p>
            <a:pPr>
              <a:spcBef>
                <a:spcPct val="30000"/>
              </a:spcBef>
            </a:pPr>
            <a:r>
              <a:rPr lang="ru-RU" sz="2000">
                <a:latin typeface="Arial" charset="0"/>
              </a:rPr>
              <a:t>Включение в коррекционную деятельность на личностно значимом уровне.</a:t>
            </a:r>
            <a:endParaRPr lang="ru-RU">
              <a:latin typeface="Arial" charset="0"/>
            </a:endParaRPr>
          </a:p>
        </p:txBody>
      </p:sp>
      <p:pic>
        <p:nvPicPr>
          <p:cNvPr id="47109" name="Picture 5" descr="Peterson"/>
          <p:cNvPicPr>
            <a:picLocks noChangeAspect="1" noChangeArrowheads="1"/>
          </p:cNvPicPr>
          <p:nvPr/>
        </p:nvPicPr>
        <p:blipFill>
          <a:blip r:embed="rId3" cstate="print">
            <a:lum contrast="12000"/>
          </a:blip>
          <a:srcRect/>
          <a:stretch>
            <a:fillRect/>
          </a:stretch>
        </p:blipFill>
        <p:spPr bwMode="auto">
          <a:xfrm>
            <a:off x="485775" y="3284538"/>
            <a:ext cx="2322513" cy="271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4284663" y="3379788"/>
            <a:ext cx="3171825" cy="919162"/>
            <a:chOff x="2651" y="3430"/>
            <a:chExt cx="1996" cy="579"/>
          </a:xfrm>
        </p:grpSpPr>
        <p:sp>
          <p:nvSpPr>
            <p:cNvPr id="19468" name="Text Box 8"/>
            <p:cNvSpPr txBox="1">
              <a:spLocks noChangeArrowheads="1"/>
            </p:cNvSpPr>
            <p:nvPr/>
          </p:nvSpPr>
          <p:spPr bwMode="auto">
            <a:xfrm>
              <a:off x="3765" y="3430"/>
              <a:ext cx="882" cy="562"/>
            </a:xfrm>
            <a:prstGeom prst="rect">
              <a:avLst/>
            </a:prstGeom>
            <a:gradFill rotWithShape="1">
              <a:gsLst>
                <a:gs pos="0">
                  <a:srgbClr val="CCFFFF"/>
                </a:gs>
                <a:gs pos="50000">
                  <a:srgbClr val="EFFFFF"/>
                </a:gs>
                <a:gs pos="100000">
                  <a:srgbClr val="CCFFFF"/>
                </a:gs>
              </a:gsLst>
              <a:lin ang="2700000" scaled="1"/>
            </a:gradFill>
            <a:ln w="28575">
              <a:solidFill>
                <a:srgbClr val="6699FF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endParaRPr lang="ru-RU" sz="100">
                <a:solidFill>
                  <a:srgbClr val="F60000"/>
                </a:solidFill>
                <a:latin typeface="Arial Black" pitchFamily="34" charset="0"/>
              </a:endParaRPr>
            </a:p>
            <a:p>
              <a:pPr algn="ctr"/>
              <a:r>
                <a:rPr lang="ru-RU" sz="900">
                  <a:solidFill>
                    <a:srgbClr val="F60000"/>
                  </a:solidFill>
                  <a:latin typeface="Arial Black" pitchFamily="34" charset="0"/>
                </a:rPr>
                <a:t>Учусь</a:t>
              </a:r>
            </a:p>
            <a:p>
              <a:pPr algn="ctr"/>
              <a:r>
                <a:rPr lang="ru-RU" sz="900">
                  <a:solidFill>
                    <a:srgbClr val="F60000"/>
                  </a:solidFill>
                  <a:latin typeface="Arial Black" pitchFamily="34" charset="0"/>
                </a:rPr>
                <a:t> применять способ</a:t>
              </a:r>
            </a:p>
            <a:p>
              <a:pPr algn="ctr"/>
              <a:endParaRPr lang="ru-RU" sz="2400">
                <a:solidFill>
                  <a:srgbClr val="F60000"/>
                </a:solidFill>
                <a:latin typeface="Arial Black" pitchFamily="34" charset="0"/>
              </a:endParaRPr>
            </a:p>
          </p:txBody>
        </p:sp>
        <p:pic>
          <p:nvPicPr>
            <p:cNvPr id="19469" name="Picture 9" descr="Peterson17"/>
            <p:cNvPicPr>
              <a:picLocks noChangeAspect="1" noChangeArrowheads="1"/>
            </p:cNvPicPr>
            <p:nvPr/>
          </p:nvPicPr>
          <p:blipFill>
            <a:blip r:embed="rId4">
              <a:lum bright="12000" contrast="-6000"/>
            </a:blip>
            <a:srcRect l="3078" t="38902" r="2847" b="4004"/>
            <a:stretch>
              <a:fillRect/>
            </a:stretch>
          </p:blipFill>
          <p:spPr bwMode="auto">
            <a:xfrm>
              <a:off x="4014" y="3793"/>
              <a:ext cx="344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470" name="Text Box 10"/>
            <p:cNvSpPr txBox="1">
              <a:spLocks noChangeArrowheads="1"/>
            </p:cNvSpPr>
            <p:nvPr/>
          </p:nvSpPr>
          <p:spPr bwMode="auto">
            <a:xfrm>
              <a:off x="2651" y="3430"/>
              <a:ext cx="945" cy="579"/>
            </a:xfrm>
            <a:prstGeom prst="rect">
              <a:avLst/>
            </a:prstGeom>
            <a:gradFill rotWithShape="1">
              <a:gsLst>
                <a:gs pos="0">
                  <a:srgbClr val="CCFFFF"/>
                </a:gs>
                <a:gs pos="50000">
                  <a:srgbClr val="EFFFFF"/>
                </a:gs>
                <a:gs pos="100000">
                  <a:srgbClr val="CCFFFF"/>
                </a:gs>
              </a:gsLst>
              <a:lin ang="2700000" scaled="1"/>
            </a:gradFill>
            <a:ln w="28575">
              <a:solidFill>
                <a:srgbClr val="6699FF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endParaRPr lang="ru-RU" sz="300">
                <a:solidFill>
                  <a:srgbClr val="F60000"/>
                </a:solidFill>
                <a:latin typeface="Arial Black" pitchFamily="34" charset="0"/>
              </a:endParaRPr>
            </a:p>
            <a:p>
              <a:pPr algn="ctr">
                <a:spcAft>
                  <a:spcPct val="15000"/>
                </a:spcAft>
              </a:pPr>
              <a:r>
                <a:rPr lang="ru-RU" sz="900">
                  <a:solidFill>
                    <a:srgbClr val="F60000"/>
                  </a:solidFill>
                  <a:latin typeface="Arial Black" pitchFamily="34" charset="0"/>
                </a:rPr>
                <a:t>Что</a:t>
              </a:r>
            </a:p>
            <a:p>
              <a:pPr algn="ctr">
                <a:spcAft>
                  <a:spcPct val="15000"/>
                </a:spcAft>
              </a:pPr>
              <a:r>
                <a:rPr lang="ru-RU" sz="900">
                  <a:solidFill>
                    <a:srgbClr val="F60000"/>
                  </a:solidFill>
                  <a:latin typeface="Arial Black" pitchFamily="34" charset="0"/>
                </a:rPr>
                <a:t> не умею?</a:t>
              </a:r>
            </a:p>
            <a:p>
              <a:pPr algn="ctr"/>
              <a:endParaRPr lang="ru-RU" sz="1200">
                <a:solidFill>
                  <a:srgbClr val="F60000"/>
                </a:solidFill>
                <a:latin typeface="Arial Black" pitchFamily="34" charset="0"/>
              </a:endParaRPr>
            </a:p>
            <a:p>
              <a:pPr algn="ctr"/>
              <a:endParaRPr lang="ru-RU">
                <a:solidFill>
                  <a:srgbClr val="F60000"/>
                </a:solidFill>
                <a:latin typeface="Arial Black" pitchFamily="34" charset="0"/>
              </a:endParaRPr>
            </a:p>
          </p:txBody>
        </p:sp>
        <p:pic>
          <p:nvPicPr>
            <p:cNvPr id="19471" name="Picture 11" descr="Peterson16"/>
            <p:cNvPicPr>
              <a:picLocks noChangeAspect="1" noChangeArrowheads="1"/>
            </p:cNvPicPr>
            <p:nvPr/>
          </p:nvPicPr>
          <p:blipFill>
            <a:blip r:embed="rId5">
              <a:lum bright="6000" contrast="-6000"/>
            </a:blip>
            <a:srcRect l="10712" t="45354" r="22606" b="3941"/>
            <a:stretch>
              <a:fillRect/>
            </a:stretch>
          </p:blipFill>
          <p:spPr bwMode="auto">
            <a:xfrm>
              <a:off x="2940" y="3738"/>
              <a:ext cx="350" cy="2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463" name="Rectangle 4"/>
          <p:cNvSpPr>
            <a:spLocks noChangeArrowheads="1"/>
          </p:cNvSpPr>
          <p:nvPr/>
        </p:nvSpPr>
        <p:spPr bwMode="auto">
          <a:xfrm>
            <a:off x="34925" y="44450"/>
            <a:ext cx="9075738" cy="6861175"/>
          </a:xfrm>
          <a:prstGeom prst="rect">
            <a:avLst/>
          </a:prstGeom>
          <a:noFill/>
          <a:ln w="190500">
            <a:solidFill>
              <a:srgbClr val="558EC7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1800">
              <a:latin typeface="Arial" charset="0"/>
            </a:endParaRPr>
          </a:p>
        </p:txBody>
      </p:sp>
      <p:sp>
        <p:nvSpPr>
          <p:cNvPr id="19464" name="Rectangle 5"/>
          <p:cNvSpPr>
            <a:spLocks noChangeArrowheads="1"/>
          </p:cNvSpPr>
          <p:nvPr/>
        </p:nvSpPr>
        <p:spPr bwMode="auto">
          <a:xfrm>
            <a:off x="306388" y="331788"/>
            <a:ext cx="8532812" cy="6286500"/>
          </a:xfrm>
          <a:prstGeom prst="rect">
            <a:avLst/>
          </a:prstGeom>
          <a:noFill/>
          <a:ln w="57150">
            <a:solidFill>
              <a:srgbClr val="558EC7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1800">
              <a:latin typeface="Arial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81313" y="2565400"/>
            <a:ext cx="6267450" cy="22780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1. Знаю, как надо находить и исправлять свои ошибки</a:t>
            </a:r>
          </a:p>
          <a:p>
            <a:pPr>
              <a:defRPr/>
            </a:pP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      </a:t>
            </a:r>
          </a:p>
          <a:p>
            <a:pPr>
              <a:defRPr/>
            </a:pPr>
            <a:endParaRPr lang="ru-RU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ru-RU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ru-RU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sz="18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норма коррекционной деятельности)</a:t>
            </a:r>
            <a:endParaRPr lang="ru-RU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038475" y="4843463"/>
            <a:ext cx="5494338" cy="10080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2. Хочу…</a:t>
            </a:r>
          </a:p>
          <a:p>
            <a:pPr>
              <a:defRPr/>
            </a:pPr>
            <a:endParaRPr lang="ru-RU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3. Могу (</a:t>
            </a:r>
            <a:r>
              <a:rPr lang="ru-RU" sz="18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содержательные рамки)</a:t>
            </a:r>
            <a:endParaRPr lang="ru-RU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9"/>
          <p:cNvGrpSpPr>
            <a:grpSpLocks/>
          </p:cNvGrpSpPr>
          <p:nvPr/>
        </p:nvGrpSpPr>
        <p:grpSpPr bwMode="auto">
          <a:xfrm>
            <a:off x="0" y="0"/>
            <a:ext cx="9075738" cy="6861175"/>
            <a:chOff x="0" y="0"/>
            <a:chExt cx="9075738" cy="6861175"/>
          </a:xfrm>
        </p:grpSpPr>
        <p:sp>
          <p:nvSpPr>
            <p:cNvPr id="22562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9075738" cy="6861175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22563" name="Rectangle 4"/>
            <p:cNvSpPr>
              <a:spLocks noChangeArrowheads="1"/>
            </p:cNvSpPr>
            <p:nvPr/>
          </p:nvSpPr>
          <p:spPr bwMode="auto">
            <a:xfrm>
              <a:off x="271463" y="287338"/>
              <a:ext cx="8532813" cy="628650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468313" y="476250"/>
            <a:ext cx="8064500" cy="762000"/>
          </a:xfrm>
          <a:prstGeom prst="rect">
            <a:avLst/>
          </a:prstGeom>
          <a:noFill/>
          <a:ln w="28575">
            <a:solidFill>
              <a:srgbClr val="6699FF"/>
            </a:solidFill>
            <a:miter lim="800000"/>
            <a:headEnd/>
            <a:tailEnd/>
          </a:ln>
        </p:spPr>
        <p:txBody>
          <a:bodyPr anchor="ctr"/>
          <a:lstStyle/>
          <a:p>
            <a:pPr marL="401638" indent="-401638">
              <a:spcBef>
                <a:spcPct val="30000"/>
              </a:spcBef>
              <a:tabLst>
                <a:tab pos="60325" algn="l"/>
              </a:tabLst>
            </a:pPr>
            <a:r>
              <a:rPr lang="ru-RU" sz="2400" b="1">
                <a:solidFill>
                  <a:srgbClr val="E80000"/>
                </a:solidFill>
                <a:latin typeface="Arial" charset="0"/>
              </a:rPr>
              <a:t>2. Актуализация знаний и фиксирование затруднения в индивидуальной деятельности</a:t>
            </a:r>
            <a:r>
              <a:rPr lang="ru-RU" sz="2400" b="1">
                <a:latin typeface="Arial" charset="0"/>
                <a:cs typeface="Times New Roman" pitchFamily="18" charset="0"/>
              </a:rPr>
              <a:t> </a:t>
            </a:r>
            <a:endParaRPr lang="ru-RU" sz="2400" b="1">
              <a:latin typeface="Arial" charset="0"/>
            </a:endParaRP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468313" y="1238250"/>
            <a:ext cx="8064500" cy="1111250"/>
          </a:xfrm>
          <a:prstGeom prst="rect">
            <a:avLst/>
          </a:prstGeom>
          <a:solidFill>
            <a:srgbClr val="FFFFD9"/>
          </a:solidFill>
          <a:ln w="12700" cap="sq">
            <a:solidFill>
              <a:srgbClr val="FFFF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ru-RU" sz="2000" b="1">
                <a:latin typeface="Arial" charset="0"/>
              </a:rPr>
              <a:t>Цель этапа:</a:t>
            </a:r>
          </a:p>
          <a:p>
            <a:pPr>
              <a:spcBef>
                <a:spcPct val="30000"/>
              </a:spcBef>
            </a:pPr>
            <a:r>
              <a:rPr lang="ru-RU" sz="2000">
                <a:latin typeface="Arial" charset="0"/>
              </a:rPr>
              <a:t>Готовность мышления и осознание потребности к выявлению причин затруднений в собственной деятельности. </a:t>
            </a:r>
          </a:p>
        </p:txBody>
      </p:sp>
      <p:sp>
        <p:nvSpPr>
          <p:cNvPr id="22533" name="Text Box 4"/>
          <p:cNvSpPr txBox="1">
            <a:spLocks noChangeArrowheads="1"/>
          </p:cNvSpPr>
          <p:nvPr/>
        </p:nvSpPr>
        <p:spPr bwMode="auto">
          <a:xfrm>
            <a:off x="3511550" y="2636838"/>
            <a:ext cx="5292725" cy="366236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marL="457200" indent="-457200">
              <a:spcBef>
                <a:spcPts val="1200"/>
              </a:spcBef>
              <a:spcAft>
                <a:spcPts val="1200"/>
              </a:spcAft>
              <a:buFontTx/>
              <a:buAutoNum type="arabicPeriod"/>
            </a:pPr>
            <a:r>
              <a:rPr lang="ru-RU" sz="2200" b="1">
                <a:latin typeface="Arial" charset="0"/>
              </a:rPr>
              <a:t>Актуализация </a:t>
            </a:r>
            <a:r>
              <a:rPr lang="ru-RU" sz="2200" b="1" u="sng">
                <a:latin typeface="Arial" charset="0"/>
              </a:rPr>
              <a:t>необходимых</a:t>
            </a:r>
            <a:r>
              <a:rPr lang="ru-RU" sz="2200" b="1">
                <a:latin typeface="Arial" charset="0"/>
              </a:rPr>
              <a:t> ЗУН</a:t>
            </a:r>
          </a:p>
          <a:p>
            <a:pPr marL="457200" indent="-457200">
              <a:spcBef>
                <a:spcPts val="1200"/>
              </a:spcBef>
              <a:spcAft>
                <a:spcPts val="1200"/>
              </a:spcAft>
              <a:buFontTx/>
              <a:buAutoNum type="arabicPeriod"/>
            </a:pPr>
            <a:r>
              <a:rPr lang="ru-RU" sz="2200" b="1">
                <a:latin typeface="Arial" charset="0"/>
              </a:rPr>
              <a:t>Фиксация ЗУН – </a:t>
            </a:r>
            <a:r>
              <a:rPr lang="ru-RU" sz="2200" b="1" u="sng">
                <a:latin typeface="Arial" charset="0"/>
              </a:rPr>
              <a:t>эталоны</a:t>
            </a:r>
          </a:p>
          <a:p>
            <a:pPr marL="457200" indent="-457200">
              <a:spcBef>
                <a:spcPts val="1200"/>
              </a:spcBef>
              <a:spcAft>
                <a:spcPts val="1200"/>
              </a:spcAft>
              <a:buFontTx/>
              <a:buAutoNum type="arabicPeriod"/>
            </a:pPr>
            <a:r>
              <a:rPr lang="ru-RU" sz="2200" b="1">
                <a:latin typeface="Arial" charset="0"/>
              </a:rPr>
              <a:t>Обобщение ЗУН</a:t>
            </a:r>
          </a:p>
          <a:p>
            <a:pPr marL="457200" indent="-457200">
              <a:spcBef>
                <a:spcPts val="1200"/>
              </a:spcBef>
              <a:spcAft>
                <a:spcPts val="1200"/>
              </a:spcAft>
              <a:buFontTx/>
              <a:buAutoNum type="arabicPeriod"/>
            </a:pPr>
            <a:r>
              <a:rPr lang="ru-RU" sz="2200" b="1">
                <a:latin typeface="Arial" charset="0"/>
              </a:rPr>
              <a:t>Самостоятельная работа № 1</a:t>
            </a:r>
          </a:p>
          <a:p>
            <a:pPr marL="457200" indent="-457200">
              <a:spcBef>
                <a:spcPts val="1200"/>
              </a:spcBef>
              <a:spcAft>
                <a:spcPts val="1200"/>
              </a:spcAft>
              <a:buFontTx/>
              <a:buAutoNum type="arabicPeriod"/>
            </a:pPr>
            <a:r>
              <a:rPr lang="ru-RU" sz="2200" b="1">
                <a:latin typeface="Arial" charset="0"/>
              </a:rPr>
              <a:t>Самопроверка по образцу</a:t>
            </a:r>
          </a:p>
          <a:p>
            <a:pPr marL="457200" indent="-457200">
              <a:spcBef>
                <a:spcPts val="1200"/>
              </a:spcBef>
              <a:spcAft>
                <a:spcPts val="1200"/>
              </a:spcAft>
              <a:buFontTx/>
              <a:buAutoNum type="arabicPeriod"/>
            </a:pPr>
            <a:r>
              <a:rPr lang="ru-RU" sz="2200" b="1">
                <a:latin typeface="Arial" charset="0"/>
              </a:rPr>
              <a:t>Фиксация результатов                                                                                  </a:t>
            </a:r>
            <a:endParaRPr lang="ru-RU" sz="2200">
              <a:latin typeface="Arial" charset="0"/>
            </a:endParaRPr>
          </a:p>
        </p:txBody>
      </p:sp>
      <p:grpSp>
        <p:nvGrpSpPr>
          <p:cNvPr id="5" name="Группа 1"/>
          <p:cNvGrpSpPr>
            <a:grpSpLocks/>
          </p:cNvGrpSpPr>
          <p:nvPr/>
        </p:nvGrpSpPr>
        <p:grpSpPr bwMode="auto">
          <a:xfrm>
            <a:off x="707077" y="2586082"/>
            <a:ext cx="2850511" cy="1249318"/>
            <a:chOff x="522017" y="2825816"/>
            <a:chExt cx="2849786" cy="1377255"/>
          </a:xfrm>
        </p:grpSpPr>
        <p:grpSp>
          <p:nvGrpSpPr>
            <p:cNvPr id="7" name="Группа 12"/>
            <p:cNvGrpSpPr>
              <a:grpSpLocks/>
            </p:cNvGrpSpPr>
            <p:nvPr/>
          </p:nvGrpSpPr>
          <p:grpSpPr bwMode="auto">
            <a:xfrm>
              <a:off x="522017" y="2825816"/>
              <a:ext cx="1144923" cy="1377255"/>
              <a:chOff x="468313" y="4508500"/>
              <a:chExt cx="1612900" cy="2016125"/>
            </a:xfrm>
          </p:grpSpPr>
          <p:pic>
            <p:nvPicPr>
              <p:cNvPr id="22560" name="Picture 8" descr="Peterson2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468313" y="4508500"/>
                <a:ext cx="1612900" cy="20161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2561" name="Рисунок 25" descr="э1.png"/>
              <p:cNvPicPr>
                <a:picLocks noChangeAspect="1"/>
              </p:cNvPicPr>
              <p:nvPr/>
            </p:nvPicPr>
            <p:blipFill>
              <a:blip r:embed="rId3">
                <a:lum bright="-10000" contrast="20000"/>
              </a:blip>
              <a:srcRect l="8315" t="17294" r="7433" b="16554"/>
              <a:stretch>
                <a:fillRect/>
              </a:stretch>
            </p:blipFill>
            <p:spPr bwMode="auto">
              <a:xfrm>
                <a:off x="524736" y="4786323"/>
                <a:ext cx="1488878" cy="15013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8" name="Группа 15"/>
            <p:cNvGrpSpPr>
              <a:grpSpLocks/>
            </p:cNvGrpSpPr>
            <p:nvPr/>
          </p:nvGrpSpPr>
          <p:grpSpPr bwMode="auto">
            <a:xfrm>
              <a:off x="2299732" y="2855130"/>
              <a:ext cx="1072071" cy="1318626"/>
              <a:chOff x="2555875" y="3716338"/>
              <a:chExt cx="1671638" cy="2089150"/>
            </a:xfrm>
          </p:grpSpPr>
          <p:pic>
            <p:nvPicPr>
              <p:cNvPr id="22558" name="Picture 6" descr="Peterson3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2555875" y="3716338"/>
                <a:ext cx="1671638" cy="2089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2559" name="Рисунок 26" descr="э2.png"/>
              <p:cNvPicPr>
                <a:picLocks noChangeAspect="1"/>
              </p:cNvPicPr>
              <p:nvPr/>
            </p:nvPicPr>
            <p:blipFill>
              <a:blip r:embed="rId5">
                <a:lum bright="-10000" contrast="20000"/>
              </a:blip>
              <a:srcRect l="8653" t="17476" r="8653" b="16354"/>
              <a:stretch>
                <a:fillRect/>
              </a:stretch>
            </p:blipFill>
            <p:spPr bwMode="auto">
              <a:xfrm>
                <a:off x="2685584" y="4015018"/>
                <a:ext cx="1428760" cy="14541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grpSp>
        <p:nvGrpSpPr>
          <p:cNvPr id="9" name="Группа 7"/>
          <p:cNvGrpSpPr>
            <a:grpSpLocks/>
          </p:cNvGrpSpPr>
          <p:nvPr/>
        </p:nvGrpSpPr>
        <p:grpSpPr bwMode="auto">
          <a:xfrm>
            <a:off x="813674" y="3932238"/>
            <a:ext cx="2697876" cy="1436687"/>
            <a:chOff x="813674" y="3932377"/>
            <a:chExt cx="2697877" cy="1436118"/>
          </a:xfrm>
        </p:grpSpPr>
        <p:grpSp>
          <p:nvGrpSpPr>
            <p:cNvPr id="10" name="Группа 18"/>
            <p:cNvGrpSpPr>
              <a:grpSpLocks/>
            </p:cNvGrpSpPr>
            <p:nvPr/>
          </p:nvGrpSpPr>
          <p:grpSpPr bwMode="auto">
            <a:xfrm>
              <a:off x="2421623" y="4014840"/>
              <a:ext cx="1089928" cy="1322069"/>
              <a:chOff x="4859338" y="3213100"/>
              <a:chExt cx="1612900" cy="2016125"/>
            </a:xfrm>
          </p:grpSpPr>
          <p:pic>
            <p:nvPicPr>
              <p:cNvPr id="22551" name="Picture 7" descr="Peterson5"/>
              <p:cNvPicPr>
                <a:picLocks noChangeAspect="1" noChangeArrowheads="1"/>
              </p:cNvPicPr>
              <p:nvPr/>
            </p:nvPicPr>
            <p:blipFill>
              <a:blip r:embed="rId6"/>
              <a:srcRect/>
              <a:stretch>
                <a:fillRect/>
              </a:stretch>
            </p:blipFill>
            <p:spPr bwMode="auto">
              <a:xfrm>
                <a:off x="4859338" y="3213100"/>
                <a:ext cx="1612900" cy="20161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2552" name="Рисунок 29" descr="э4.png"/>
              <p:cNvPicPr>
                <a:picLocks noChangeAspect="1"/>
              </p:cNvPicPr>
              <p:nvPr/>
            </p:nvPicPr>
            <p:blipFill>
              <a:blip r:embed="rId7">
                <a:lum bright="-10000" contrast="20000"/>
              </a:blip>
              <a:srcRect l="7928" t="17151" r="9431" b="15656"/>
              <a:stretch>
                <a:fillRect/>
              </a:stretch>
            </p:blipFill>
            <p:spPr bwMode="auto">
              <a:xfrm>
                <a:off x="4958218" y="3500439"/>
                <a:ext cx="1369738" cy="14287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22548" name="Picture 2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813674" y="3932377"/>
              <a:ext cx="1189285" cy="14361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1" name="Группа 8"/>
          <p:cNvGrpSpPr>
            <a:grpSpLocks/>
          </p:cNvGrpSpPr>
          <p:nvPr/>
        </p:nvGrpSpPr>
        <p:grpSpPr bwMode="auto">
          <a:xfrm>
            <a:off x="760794" y="5390317"/>
            <a:ext cx="2723769" cy="1142246"/>
            <a:chOff x="760890" y="5390407"/>
            <a:chExt cx="2723638" cy="1142885"/>
          </a:xfrm>
        </p:grpSpPr>
        <p:grpSp>
          <p:nvGrpSpPr>
            <p:cNvPr id="12" name="Группа 33"/>
            <p:cNvGrpSpPr>
              <a:grpSpLocks/>
            </p:cNvGrpSpPr>
            <p:nvPr/>
          </p:nvGrpSpPr>
          <p:grpSpPr bwMode="auto">
            <a:xfrm>
              <a:off x="760890" y="5390407"/>
              <a:ext cx="976930" cy="1142885"/>
              <a:chOff x="2000250" y="4714875"/>
              <a:chExt cx="1500188" cy="1785938"/>
            </a:xfrm>
          </p:grpSpPr>
          <p:grpSp>
            <p:nvGrpSpPr>
              <p:cNvPr id="13" name="Группа 21"/>
              <p:cNvGrpSpPr>
                <a:grpSpLocks/>
              </p:cNvGrpSpPr>
              <p:nvPr/>
            </p:nvGrpSpPr>
            <p:grpSpPr bwMode="auto">
              <a:xfrm>
                <a:off x="2000250" y="4714875"/>
                <a:ext cx="1500188" cy="1785938"/>
                <a:chOff x="7019925" y="2781300"/>
                <a:chExt cx="1614488" cy="2016125"/>
              </a:xfrm>
            </p:grpSpPr>
            <p:pic>
              <p:nvPicPr>
                <p:cNvPr id="22545" name="Picture 5" descr="Peterson6"/>
                <p:cNvPicPr>
                  <a:picLocks noChangeAspect="1" noChangeArrowheads="1"/>
                </p:cNvPicPr>
                <p:nvPr/>
              </p:nvPicPr>
              <p:blipFill>
                <a:blip r:embed="rId9"/>
                <a:srcRect/>
                <a:stretch>
                  <a:fillRect/>
                </a:stretch>
              </p:blipFill>
              <p:spPr bwMode="auto">
                <a:xfrm>
                  <a:off x="7019925" y="2781300"/>
                  <a:ext cx="1614488" cy="20161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22546" name="Рисунок 27" descr="э5.png"/>
                <p:cNvPicPr>
                  <a:picLocks noChangeAspect="1"/>
                </p:cNvPicPr>
                <p:nvPr/>
              </p:nvPicPr>
              <p:blipFill>
                <a:blip r:embed="rId10">
                  <a:lum bright="-10000" contrast="20000"/>
                </a:blip>
                <a:srcRect l="9386" t="17099" r="7936" b="15964"/>
                <a:stretch>
                  <a:fillRect/>
                </a:stretch>
              </p:blipFill>
              <p:spPr bwMode="auto">
                <a:xfrm>
                  <a:off x="7143768" y="3066730"/>
                  <a:ext cx="1384609" cy="143384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pic>
            <p:nvPicPr>
              <p:cNvPr id="37" name="Рисунок 36" descr="Рисунок4.png"/>
              <p:cNvPicPr>
                <a:picLocks noChangeAspect="1"/>
              </p:cNvPicPr>
              <p:nvPr/>
            </p:nvPicPr>
            <p:blipFill>
              <a:blip r:embed="rId11" cstate="print">
                <a:lum bright="-10000" contrast="30000"/>
              </a:blip>
              <a:srcRect l="7310" t="15625" r="7310" b="15625"/>
              <a:stretch>
                <a:fillRect/>
              </a:stretch>
            </p:blipFill>
            <p:spPr bwMode="auto">
              <a:xfrm>
                <a:off x="2071670" y="4929198"/>
                <a:ext cx="1357322" cy="1326068"/>
              </a:xfrm>
              <a:prstGeom prst="roundRect">
                <a:avLst/>
              </a:prstGeom>
            </p:spPr>
          </p:pic>
        </p:grpSp>
        <p:grpSp>
          <p:nvGrpSpPr>
            <p:cNvPr id="14" name="Группа 16"/>
            <p:cNvGrpSpPr>
              <a:grpSpLocks/>
            </p:cNvGrpSpPr>
            <p:nvPr/>
          </p:nvGrpSpPr>
          <p:grpSpPr bwMode="auto">
            <a:xfrm>
              <a:off x="2474905" y="5390407"/>
              <a:ext cx="1009623" cy="1054109"/>
              <a:chOff x="7019925" y="2781300"/>
              <a:chExt cx="1614488" cy="2016125"/>
            </a:xfrm>
          </p:grpSpPr>
          <p:pic>
            <p:nvPicPr>
              <p:cNvPr id="22541" name="Picture 5" descr="Peterson6"/>
              <p:cNvPicPr>
                <a:picLocks noChangeAspect="1" noChangeArrowheads="1"/>
              </p:cNvPicPr>
              <p:nvPr/>
            </p:nvPicPr>
            <p:blipFill>
              <a:blip r:embed="rId12"/>
              <a:srcRect/>
              <a:stretch>
                <a:fillRect/>
              </a:stretch>
            </p:blipFill>
            <p:spPr bwMode="auto">
              <a:xfrm>
                <a:off x="7019925" y="2781300"/>
                <a:ext cx="1614488" cy="20161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2542" name="Рисунок 27" descr="э5.png"/>
              <p:cNvPicPr>
                <a:picLocks noChangeAspect="1"/>
              </p:cNvPicPr>
              <p:nvPr/>
            </p:nvPicPr>
            <p:blipFill>
              <a:blip r:embed="rId13">
                <a:lum bright="-10000" contrast="20000"/>
              </a:blip>
              <a:srcRect l="9386" t="17099" r="7936" b="15964"/>
              <a:stretch>
                <a:fillRect/>
              </a:stretch>
            </p:blipFill>
            <p:spPr bwMode="auto">
              <a:xfrm>
                <a:off x="7143768" y="3066730"/>
                <a:ext cx="1384609" cy="14338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2"/>
          <p:cNvSpPr txBox="1">
            <a:spLocks noChangeArrowheads="1"/>
          </p:cNvSpPr>
          <p:nvPr/>
        </p:nvSpPr>
        <p:spPr bwMode="auto">
          <a:xfrm>
            <a:off x="3779838" y="3789363"/>
            <a:ext cx="1800225" cy="4730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500" b="1">
                <a:solidFill>
                  <a:srgbClr val="F60000"/>
                </a:solidFill>
                <a:latin typeface="Arial" charset="0"/>
              </a:rPr>
              <a:t>2 группы</a:t>
            </a:r>
          </a:p>
        </p:txBody>
      </p:sp>
      <p:sp>
        <p:nvSpPr>
          <p:cNvPr id="54275" name="Text Box 3"/>
          <p:cNvSpPr txBox="1">
            <a:spLocks noChangeArrowheads="1"/>
          </p:cNvSpPr>
          <p:nvPr/>
        </p:nvSpPr>
        <p:spPr bwMode="auto">
          <a:xfrm>
            <a:off x="971550" y="5013325"/>
            <a:ext cx="3025775" cy="1400175"/>
          </a:xfrm>
          <a:prstGeom prst="rect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000" b="1" u="sng">
                <a:solidFill>
                  <a:srgbClr val="F60000"/>
                </a:solidFill>
                <a:latin typeface="Arial" charset="0"/>
              </a:rPr>
              <a:t>1 группа</a:t>
            </a:r>
          </a:p>
          <a:p>
            <a:pPr algn="ctr">
              <a:spcBef>
                <a:spcPct val="20000"/>
              </a:spcBef>
            </a:pPr>
            <a:r>
              <a:rPr lang="ru-RU" sz="2000" b="1">
                <a:solidFill>
                  <a:schemeClr val="accent2"/>
                </a:solidFill>
                <a:latin typeface="Arial" charset="0"/>
              </a:rPr>
              <a:t>Учащиеся, которые не выявили</a:t>
            </a:r>
          </a:p>
          <a:p>
            <a:pPr algn="ctr"/>
            <a:r>
              <a:rPr lang="ru-RU" sz="2000" b="1">
                <a:solidFill>
                  <a:schemeClr val="accent2"/>
                </a:solidFill>
                <a:latin typeface="Arial" charset="0"/>
              </a:rPr>
              <a:t>затруднений</a:t>
            </a:r>
          </a:p>
        </p:txBody>
      </p:sp>
      <p:sp>
        <p:nvSpPr>
          <p:cNvPr id="54276" name="Text Box 4"/>
          <p:cNvSpPr txBox="1">
            <a:spLocks noChangeArrowheads="1"/>
          </p:cNvSpPr>
          <p:nvPr/>
        </p:nvSpPr>
        <p:spPr bwMode="auto">
          <a:xfrm>
            <a:off x="5219700" y="5013325"/>
            <a:ext cx="3025775" cy="1400175"/>
          </a:xfrm>
          <a:prstGeom prst="rect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000" b="1" u="sng">
                <a:solidFill>
                  <a:srgbClr val="F60000"/>
                </a:solidFill>
                <a:latin typeface="Arial" charset="0"/>
              </a:rPr>
              <a:t>2 группа</a:t>
            </a:r>
          </a:p>
          <a:p>
            <a:pPr algn="ctr">
              <a:spcBef>
                <a:spcPct val="20000"/>
              </a:spcBef>
            </a:pPr>
            <a:r>
              <a:rPr lang="ru-RU" sz="2000" b="1">
                <a:solidFill>
                  <a:schemeClr val="accent2"/>
                </a:solidFill>
                <a:latin typeface="Arial" charset="0"/>
              </a:rPr>
              <a:t>Учащиеся, которые выявили</a:t>
            </a:r>
          </a:p>
          <a:p>
            <a:pPr algn="ctr"/>
            <a:r>
              <a:rPr lang="ru-RU" sz="2000" b="1">
                <a:solidFill>
                  <a:schemeClr val="accent2"/>
                </a:solidFill>
                <a:latin typeface="Arial" charset="0"/>
              </a:rPr>
              <a:t>затруднения</a:t>
            </a:r>
          </a:p>
        </p:txBody>
      </p:sp>
      <p:sp>
        <p:nvSpPr>
          <p:cNvPr id="54277" name="Line 5"/>
          <p:cNvSpPr>
            <a:spLocks noChangeShapeType="1"/>
          </p:cNvSpPr>
          <p:nvPr/>
        </p:nvSpPr>
        <p:spPr bwMode="auto">
          <a:xfrm flipH="1">
            <a:off x="4616450" y="2886075"/>
            <a:ext cx="0" cy="215900"/>
          </a:xfrm>
          <a:prstGeom prst="line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stealth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54281" name="Line 9"/>
          <p:cNvSpPr>
            <a:spLocks noChangeShapeType="1"/>
          </p:cNvSpPr>
          <p:nvPr/>
        </p:nvSpPr>
        <p:spPr bwMode="auto">
          <a:xfrm flipH="1">
            <a:off x="3130550" y="4221163"/>
            <a:ext cx="865188" cy="719137"/>
          </a:xfrm>
          <a:prstGeom prst="line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stealth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54282" name="Line 10"/>
          <p:cNvSpPr>
            <a:spLocks noChangeShapeType="1"/>
          </p:cNvSpPr>
          <p:nvPr/>
        </p:nvSpPr>
        <p:spPr bwMode="auto">
          <a:xfrm>
            <a:off x="5218113" y="4221163"/>
            <a:ext cx="938212" cy="719137"/>
          </a:xfrm>
          <a:prstGeom prst="line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stealth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19" name="Text Box 8"/>
          <p:cNvSpPr txBox="1">
            <a:spLocks noChangeArrowheads="1"/>
          </p:cNvSpPr>
          <p:nvPr/>
        </p:nvSpPr>
        <p:spPr bwMode="auto">
          <a:xfrm>
            <a:off x="3059113" y="1925638"/>
            <a:ext cx="3025775" cy="831850"/>
          </a:xfrm>
          <a:prstGeom prst="rect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400" b="1" i="1">
                <a:solidFill>
                  <a:schemeClr val="accent2"/>
                </a:solidFill>
                <a:latin typeface="Arial" charset="0"/>
              </a:rPr>
              <a:t>После проверки по образцу</a:t>
            </a:r>
          </a:p>
        </p:txBody>
      </p:sp>
      <p:grpSp>
        <p:nvGrpSpPr>
          <p:cNvPr id="2" name="Группа 17"/>
          <p:cNvGrpSpPr>
            <a:grpSpLocks/>
          </p:cNvGrpSpPr>
          <p:nvPr/>
        </p:nvGrpSpPr>
        <p:grpSpPr bwMode="auto">
          <a:xfrm>
            <a:off x="5418138" y="476250"/>
            <a:ext cx="2516187" cy="2592388"/>
            <a:chOff x="5418138" y="476250"/>
            <a:chExt cx="2516187" cy="2592388"/>
          </a:xfrm>
        </p:grpSpPr>
        <p:grpSp>
          <p:nvGrpSpPr>
            <p:cNvPr id="3" name="Group 23"/>
            <p:cNvGrpSpPr>
              <a:grpSpLocks/>
            </p:cNvGrpSpPr>
            <p:nvPr/>
          </p:nvGrpSpPr>
          <p:grpSpPr bwMode="auto">
            <a:xfrm rot="1660451">
              <a:off x="5418138" y="763588"/>
              <a:ext cx="1209675" cy="1147762"/>
              <a:chOff x="833" y="1140"/>
              <a:chExt cx="4962" cy="5880"/>
            </a:xfrm>
          </p:grpSpPr>
          <p:pic>
            <p:nvPicPr>
              <p:cNvPr id="24596" name="Picture 24" descr="2549d8732e67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 rot="440533" flipH="1">
                <a:off x="833" y="1140"/>
                <a:ext cx="4962" cy="58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597" name="Picture 25" descr="Рисунок1"/>
              <p:cNvPicPr>
                <a:picLocks noChangeAspect="1" noChangeArrowheads="1"/>
              </p:cNvPicPr>
              <p:nvPr/>
            </p:nvPicPr>
            <p:blipFill>
              <a:blip r:embed="rId3"/>
              <a:srcRect l="9845" t="17476" r="7036"/>
              <a:stretch>
                <a:fillRect/>
              </a:stretch>
            </p:blipFill>
            <p:spPr bwMode="auto">
              <a:xfrm rot="-4541068">
                <a:off x="1266" y="3595"/>
                <a:ext cx="3957" cy="10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24595" name="Рисунок 4" descr="фея.pn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372225" y="476250"/>
              <a:ext cx="1562100" cy="2592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" name="Группа 16"/>
          <p:cNvGrpSpPr>
            <a:grpSpLocks/>
          </p:cNvGrpSpPr>
          <p:nvPr/>
        </p:nvGrpSpPr>
        <p:grpSpPr bwMode="auto">
          <a:xfrm>
            <a:off x="1476375" y="476250"/>
            <a:ext cx="1743075" cy="1865313"/>
            <a:chOff x="1203325" y="404813"/>
            <a:chExt cx="1944688" cy="2081212"/>
          </a:xfrm>
        </p:grpSpPr>
        <p:pic>
          <p:nvPicPr>
            <p:cNvPr id="24592" name="Рисунок 6" descr="48cc08c36677.png"/>
            <p:cNvPicPr>
              <a:picLocks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 rot="292920" flipH="1">
              <a:off x="2228850" y="1162050"/>
              <a:ext cx="919163" cy="8239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593" name="Picture 27" descr="Безымянный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203325" y="404813"/>
              <a:ext cx="1271588" cy="2081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3565" name="AutoShape 28"/>
          <p:cNvSpPr>
            <a:spLocks noChangeArrowheads="1"/>
          </p:cNvSpPr>
          <p:nvPr/>
        </p:nvSpPr>
        <p:spPr bwMode="auto">
          <a:xfrm>
            <a:off x="2987675" y="1125538"/>
            <a:ext cx="3024188" cy="358775"/>
          </a:xfrm>
          <a:prstGeom prst="curvedDownArrow">
            <a:avLst>
              <a:gd name="adj1" fmla="val 36761"/>
              <a:gd name="adj2" fmla="val 121833"/>
              <a:gd name="adj3" fmla="val 55694"/>
            </a:avLst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4541" name="Text Box 29"/>
          <p:cNvSpPr txBox="1">
            <a:spLocks noChangeArrowheads="1"/>
          </p:cNvSpPr>
          <p:nvPr/>
        </p:nvSpPr>
        <p:spPr bwMode="auto">
          <a:xfrm>
            <a:off x="3708400" y="3101975"/>
            <a:ext cx="2016125" cy="6143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>
              <a:spcAft>
                <a:spcPts val="1000"/>
              </a:spcAft>
            </a:pPr>
            <a:r>
              <a:rPr lang="ru-RU" sz="3200">
                <a:latin typeface="Arial" charset="0"/>
              </a:rPr>
              <a:t>  </a:t>
            </a:r>
            <a:r>
              <a:rPr lang="ru-RU" sz="3200" b="1">
                <a:solidFill>
                  <a:srgbClr val="00B050"/>
                </a:solidFill>
                <a:latin typeface="Arial" charset="0"/>
              </a:rPr>
              <a:t>+ </a:t>
            </a:r>
            <a:r>
              <a:rPr lang="ru-RU" sz="3200">
                <a:latin typeface="Arial" charset="0"/>
              </a:rPr>
              <a:t>или</a:t>
            </a:r>
            <a:r>
              <a:rPr lang="ru-RU" sz="3200" b="1">
                <a:latin typeface="Arial" charset="0"/>
              </a:rPr>
              <a:t> </a:t>
            </a:r>
            <a:r>
              <a:rPr lang="ru-RU" sz="3200" b="1">
                <a:solidFill>
                  <a:srgbClr val="00B050"/>
                </a:solidFill>
                <a:latin typeface="Arial" charset="0"/>
              </a:rPr>
              <a:t>?</a:t>
            </a:r>
            <a:endParaRPr lang="ru-RU" sz="4800">
              <a:latin typeface="Arial" charset="0"/>
            </a:endParaRPr>
          </a:p>
        </p:txBody>
      </p:sp>
      <p:grpSp>
        <p:nvGrpSpPr>
          <p:cNvPr id="5" name="Группа 19"/>
          <p:cNvGrpSpPr>
            <a:grpSpLocks/>
          </p:cNvGrpSpPr>
          <p:nvPr/>
        </p:nvGrpSpPr>
        <p:grpSpPr bwMode="auto">
          <a:xfrm>
            <a:off x="0" y="0"/>
            <a:ext cx="9075738" cy="6861175"/>
            <a:chOff x="0" y="0"/>
            <a:chExt cx="9075738" cy="6861175"/>
          </a:xfrm>
        </p:grpSpPr>
        <p:sp>
          <p:nvSpPr>
            <p:cNvPr id="24590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9075738" cy="6861175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24591" name="Rectangle 4"/>
            <p:cNvSpPr>
              <a:spLocks noChangeArrowheads="1"/>
            </p:cNvSpPr>
            <p:nvPr/>
          </p:nvSpPr>
          <p:spPr bwMode="auto">
            <a:xfrm>
              <a:off x="271463" y="287338"/>
              <a:ext cx="8532813" cy="628650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54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54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/>
      <p:bldP spid="54275" grpId="0" animBg="1"/>
      <p:bldP spid="54276" grpId="0" animBg="1"/>
      <p:bldP spid="54277" grpId="0" animBg="1"/>
      <p:bldP spid="54281" grpId="0" animBg="1"/>
      <p:bldP spid="54282" grpId="0" animBg="1"/>
      <p:bldP spid="19" grpId="0" animBg="1"/>
      <p:bldP spid="23565" grpId="0" animBg="1"/>
      <p:bldP spid="64541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476250"/>
            <a:ext cx="2557463" cy="750888"/>
          </a:xfrm>
        </p:spPr>
        <p:txBody>
          <a:bodyPr/>
          <a:lstStyle/>
          <a:p>
            <a:r>
              <a:rPr lang="ru-RU" sz="3200" smtClean="0">
                <a:solidFill>
                  <a:srgbClr val="FF0000"/>
                </a:solidFill>
                <a:latin typeface="Arial" charset="0"/>
              </a:rPr>
              <a:t>Подробный образец:</a:t>
            </a: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2916238" y="404813"/>
            <a:ext cx="6400800" cy="82232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>
                <a:solidFill>
                  <a:srgbClr val="FF0000"/>
                </a:solidFill>
                <a:latin typeface="Arial" charset="0"/>
              </a:rPr>
              <a:t>реализация способа действия на конкретном примере</a:t>
            </a:r>
            <a:r>
              <a:rPr lang="en-US" sz="2400">
                <a:solidFill>
                  <a:srgbClr val="FF0000"/>
                </a:solidFill>
                <a:latin typeface="Arial" charset="0"/>
              </a:rPr>
              <a:t> (</a:t>
            </a:r>
            <a:r>
              <a:rPr lang="ru-RU" sz="2400">
                <a:solidFill>
                  <a:srgbClr val="FF0000"/>
                </a:solidFill>
                <a:latin typeface="Arial" charset="0"/>
              </a:rPr>
              <a:t>конкретизация </a:t>
            </a:r>
            <a:r>
              <a:rPr lang="en-US" sz="2400" i="1">
                <a:solidFill>
                  <a:srgbClr val="FF0000"/>
                </a:solidFill>
                <a:latin typeface="Arial" charset="0"/>
              </a:rPr>
              <a:t>N</a:t>
            </a:r>
            <a:r>
              <a:rPr lang="ru-RU" sz="2400">
                <a:solidFill>
                  <a:srgbClr val="FF0000"/>
                </a:solidFill>
                <a:latin typeface="Arial" charset="0"/>
              </a:rPr>
              <a:t>)</a:t>
            </a:r>
            <a:endParaRPr lang="ru-RU" sz="400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3200400" y="2133600"/>
            <a:ext cx="3810000" cy="2640013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30000"/>
              </a:lnSpc>
              <a:spcBef>
                <a:spcPct val="30000"/>
              </a:spcBef>
              <a:spcAft>
                <a:spcPct val="30000"/>
              </a:spcAft>
              <a:defRPr/>
            </a:pPr>
            <a:endParaRPr lang="ru-RU" b="1" dirty="0" smtClean="0"/>
          </a:p>
          <a:p>
            <a:pPr eaLnBrk="1" hangingPunct="1">
              <a:lnSpc>
                <a:spcPct val="30000"/>
              </a:lnSpc>
              <a:spcBef>
                <a:spcPct val="30000"/>
              </a:spcBef>
              <a:spcAft>
                <a:spcPct val="30000"/>
              </a:spcAft>
              <a:defRPr/>
            </a:pPr>
            <a:r>
              <a:rPr lang="ru-RU" sz="2800" b="1" dirty="0" smtClean="0"/>
              <a:t>Решите уравнение:</a:t>
            </a:r>
          </a:p>
          <a:p>
            <a:pPr eaLnBrk="1" hangingPunct="1">
              <a:lnSpc>
                <a:spcPct val="45000"/>
              </a:lnSpc>
              <a:spcBef>
                <a:spcPct val="45000"/>
              </a:spcBef>
              <a:spcAft>
                <a:spcPct val="45000"/>
              </a:spcAft>
              <a:defRPr/>
            </a:pPr>
            <a:r>
              <a:rPr lang="ru-RU" sz="2400" b="1" dirty="0" smtClean="0"/>
              <a:t> </a:t>
            </a:r>
            <a:r>
              <a:rPr lang="ru-RU" sz="2400" b="1" i="1" dirty="0" smtClean="0">
                <a:latin typeface="+mn-lt"/>
              </a:rPr>
              <a:t>х</a:t>
            </a:r>
            <a:r>
              <a:rPr lang="ru-RU" sz="2400" b="1" dirty="0" smtClean="0">
                <a:latin typeface="+mn-lt"/>
              </a:rPr>
              <a:t> + 15 = 27</a:t>
            </a:r>
          </a:p>
          <a:p>
            <a:pPr eaLnBrk="1" hangingPunct="1">
              <a:lnSpc>
                <a:spcPct val="45000"/>
              </a:lnSpc>
              <a:spcBef>
                <a:spcPct val="45000"/>
              </a:spcBef>
              <a:spcAft>
                <a:spcPct val="45000"/>
              </a:spcAft>
              <a:defRPr/>
            </a:pPr>
            <a:r>
              <a:rPr lang="ru-RU" sz="2400" b="1" dirty="0" smtClean="0">
                <a:latin typeface="+mn-lt"/>
              </a:rPr>
              <a:t> </a:t>
            </a:r>
            <a:r>
              <a:rPr lang="ru-RU" sz="2400" b="1" i="1" dirty="0" smtClean="0">
                <a:latin typeface="+mn-lt"/>
              </a:rPr>
              <a:t>х</a:t>
            </a:r>
            <a:r>
              <a:rPr lang="ru-RU" sz="2400" b="1" dirty="0" smtClean="0">
                <a:latin typeface="+mn-lt"/>
              </a:rPr>
              <a:t> = 27 - 15</a:t>
            </a:r>
          </a:p>
          <a:p>
            <a:pPr eaLnBrk="1" hangingPunct="1">
              <a:lnSpc>
                <a:spcPct val="45000"/>
              </a:lnSpc>
              <a:spcBef>
                <a:spcPct val="45000"/>
              </a:spcBef>
              <a:spcAft>
                <a:spcPct val="45000"/>
              </a:spcAft>
              <a:defRPr/>
            </a:pPr>
            <a:r>
              <a:rPr lang="ru-RU" sz="2400" b="1" dirty="0" smtClean="0">
                <a:latin typeface="+mn-lt"/>
              </a:rPr>
              <a:t> </a:t>
            </a:r>
            <a:r>
              <a:rPr lang="ru-RU" sz="2400" b="1" i="1" u="sng" dirty="0" smtClean="0">
                <a:latin typeface="+mn-lt"/>
              </a:rPr>
              <a:t>х</a:t>
            </a:r>
            <a:r>
              <a:rPr lang="ru-RU" sz="2400" b="1" u="sng" dirty="0" smtClean="0">
                <a:latin typeface="+mn-lt"/>
              </a:rPr>
              <a:t> = 12</a:t>
            </a:r>
          </a:p>
          <a:p>
            <a:pPr eaLnBrk="1" hangingPunct="1">
              <a:lnSpc>
                <a:spcPct val="45000"/>
              </a:lnSpc>
              <a:spcBef>
                <a:spcPct val="45000"/>
              </a:spcBef>
              <a:spcAft>
                <a:spcPct val="45000"/>
              </a:spcAft>
              <a:defRPr/>
            </a:pPr>
            <a:endParaRPr lang="ru-RU" sz="2400" b="1" dirty="0" smtClean="0"/>
          </a:p>
        </p:txBody>
      </p:sp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3059113" y="4365625"/>
            <a:ext cx="4495800" cy="835025"/>
          </a:xfrm>
          <a:prstGeom prst="rect">
            <a:avLst/>
          </a:prstGeom>
          <a:solidFill>
            <a:srgbClr val="FFFFCC"/>
          </a:solidFill>
          <a:ln w="12700">
            <a:solidFill>
              <a:srgbClr val="FFCC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ru-RU" sz="1200" b="1" dirty="0" smtClean="0"/>
          </a:p>
          <a:p>
            <a:pPr eaLnBrk="1" hangingPunct="1">
              <a:defRPr/>
            </a:pPr>
            <a:r>
              <a:rPr lang="ru-RU" sz="2400" b="1" dirty="0" smtClean="0"/>
              <a:t>Образец:	 </a:t>
            </a:r>
            <a:r>
              <a:rPr lang="ru-RU" sz="2400" b="1" i="1" u="sng" dirty="0" smtClean="0">
                <a:latin typeface="+mn-lt"/>
              </a:rPr>
              <a:t>х</a:t>
            </a:r>
            <a:r>
              <a:rPr lang="ru-RU" sz="2400" b="1" u="sng" dirty="0" smtClean="0">
                <a:latin typeface="+mn-lt"/>
              </a:rPr>
              <a:t> = 12</a:t>
            </a:r>
          </a:p>
          <a:p>
            <a:pPr eaLnBrk="1" hangingPunct="1">
              <a:defRPr/>
            </a:pPr>
            <a:endParaRPr lang="ru-RU" sz="1200" b="1" u="sng" dirty="0" smtClean="0"/>
          </a:p>
        </p:txBody>
      </p:sp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827088" y="2133600"/>
            <a:ext cx="1981200" cy="5492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000" b="1">
                <a:solidFill>
                  <a:srgbClr val="000099"/>
                </a:solidFill>
                <a:latin typeface="Arial" charset="0"/>
              </a:rPr>
              <a:t>Пример:</a:t>
            </a:r>
          </a:p>
        </p:txBody>
      </p:sp>
      <p:pic>
        <p:nvPicPr>
          <p:cNvPr id="23559" name="Picture 7" descr="BD06663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3141663"/>
            <a:ext cx="1219200" cy="122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0" y="5648325"/>
            <a:ext cx="25209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sz="3200" dirty="0">
                <a:solidFill>
                  <a:srgbClr val="FF0000"/>
                </a:solidFill>
                <a:latin typeface="Arial" pitchFamily="34" charset="0"/>
                <a:ea typeface="+mj-ea"/>
                <a:cs typeface="Arial" pitchFamily="34" charset="0"/>
              </a:rPr>
              <a:t>Образец:</a:t>
            </a:r>
          </a:p>
        </p:txBody>
      </p:sp>
      <p:sp>
        <p:nvSpPr>
          <p:cNvPr id="23561" name="Text Box 3"/>
          <p:cNvSpPr txBox="1">
            <a:spLocks noChangeArrowheads="1"/>
          </p:cNvSpPr>
          <p:nvPr/>
        </p:nvSpPr>
        <p:spPr bwMode="auto">
          <a:xfrm>
            <a:off x="2106613" y="5324475"/>
            <a:ext cx="6400800" cy="120015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>
                <a:solidFill>
                  <a:srgbClr val="FF0000"/>
                </a:solidFill>
                <a:latin typeface="Arial" charset="0"/>
              </a:rPr>
              <a:t>фиксация результата выполнения способа действия на конкретном примере</a:t>
            </a:r>
            <a:r>
              <a:rPr lang="en-US" sz="2400">
                <a:solidFill>
                  <a:srgbClr val="FF0000"/>
                </a:solidFill>
                <a:latin typeface="Arial" charset="0"/>
              </a:rPr>
              <a:t> (</a:t>
            </a:r>
            <a:r>
              <a:rPr lang="ru-RU" sz="2400">
                <a:solidFill>
                  <a:srgbClr val="FF0000"/>
                </a:solidFill>
                <a:latin typeface="Arial" charset="0"/>
              </a:rPr>
              <a:t>конкретизация </a:t>
            </a:r>
            <a:r>
              <a:rPr lang="en-US" sz="2400" i="1">
                <a:solidFill>
                  <a:srgbClr val="FF0000"/>
                </a:solidFill>
                <a:latin typeface="Arial" charset="0"/>
              </a:rPr>
              <a:t>N</a:t>
            </a:r>
            <a:r>
              <a:rPr lang="ru-RU" sz="2400">
                <a:solidFill>
                  <a:srgbClr val="FF0000"/>
                </a:solidFill>
                <a:latin typeface="Arial" charset="0"/>
              </a:rPr>
              <a:t>)</a:t>
            </a:r>
            <a:endParaRPr lang="ru-RU" sz="400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23562" name="Rectangle 3"/>
          <p:cNvSpPr>
            <a:spLocks noChangeArrowheads="1"/>
          </p:cNvSpPr>
          <p:nvPr/>
        </p:nvSpPr>
        <p:spPr bwMode="auto">
          <a:xfrm>
            <a:off x="0" y="0"/>
            <a:ext cx="9075738" cy="6861175"/>
          </a:xfrm>
          <a:prstGeom prst="rect">
            <a:avLst/>
          </a:prstGeom>
          <a:noFill/>
          <a:ln w="190500">
            <a:solidFill>
              <a:srgbClr val="558EC7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1800">
              <a:latin typeface="Arial" charset="0"/>
            </a:endParaRPr>
          </a:p>
        </p:txBody>
      </p:sp>
      <p:sp>
        <p:nvSpPr>
          <p:cNvPr id="23563" name="Rectangle 4"/>
          <p:cNvSpPr>
            <a:spLocks noChangeArrowheads="1"/>
          </p:cNvSpPr>
          <p:nvPr/>
        </p:nvSpPr>
        <p:spPr bwMode="auto">
          <a:xfrm>
            <a:off x="271463" y="287338"/>
            <a:ext cx="8532812" cy="6286500"/>
          </a:xfrm>
          <a:prstGeom prst="rect">
            <a:avLst/>
          </a:prstGeom>
          <a:noFill/>
          <a:ln w="57150">
            <a:solidFill>
              <a:srgbClr val="558EC7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1800">
              <a:latin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623888" y="404813"/>
            <a:ext cx="7920037" cy="533400"/>
          </a:xfrm>
          <a:prstGeom prst="rect">
            <a:avLst/>
          </a:prstGeom>
          <a:noFill/>
          <a:ln w="28575">
            <a:solidFill>
              <a:srgbClr val="6699FF"/>
            </a:solidFill>
            <a:miter lim="800000"/>
            <a:headEnd/>
            <a:tailEnd/>
          </a:ln>
        </p:spPr>
        <p:txBody>
          <a:bodyPr anchor="ctr"/>
          <a:lstStyle/>
          <a:p>
            <a:pPr algn="just">
              <a:spcBef>
                <a:spcPct val="30000"/>
              </a:spcBef>
            </a:pPr>
            <a:r>
              <a:rPr lang="ru-RU" sz="2400" b="1">
                <a:solidFill>
                  <a:srgbClr val="E80000"/>
                </a:solidFill>
                <a:latin typeface="Arial" charset="0"/>
              </a:rPr>
              <a:t>3. Локализация индивидуальных затруднений</a:t>
            </a:r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647700" y="1125538"/>
            <a:ext cx="7896225" cy="1019175"/>
          </a:xfrm>
          <a:prstGeom prst="rect">
            <a:avLst/>
          </a:prstGeom>
          <a:solidFill>
            <a:srgbClr val="FFFFD9"/>
          </a:solidFill>
          <a:ln w="12700" cap="sq">
            <a:solidFill>
              <a:srgbClr val="FFFF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r>
              <a:rPr lang="ru-RU" sz="2000" b="1">
                <a:latin typeface="Arial" charset="0"/>
              </a:rPr>
              <a:t>Цель этапа:</a:t>
            </a:r>
          </a:p>
          <a:p>
            <a:r>
              <a:rPr lang="ru-RU" sz="2000">
                <a:latin typeface="Arial" charset="0"/>
              </a:rPr>
              <a:t>Осознание места и причины собственных затруднений при выполнении заданий.</a:t>
            </a:r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611188" y="2420938"/>
            <a:ext cx="7932737" cy="3600450"/>
          </a:xfrm>
          <a:prstGeom prst="rect">
            <a:avLst/>
          </a:prstGeom>
          <a:solidFill>
            <a:srgbClr val="CCFFFF"/>
          </a:solidFill>
          <a:ln w="19050" cap="sq">
            <a:solidFill>
              <a:srgbClr val="66FF99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3276600" y="3016250"/>
            <a:ext cx="5267325" cy="30464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marL="355600" indent="-355600"/>
            <a:r>
              <a:rPr lang="ru-RU" sz="2400" b="1">
                <a:solidFill>
                  <a:schemeClr val="accent2"/>
                </a:solidFill>
                <a:latin typeface="Arial" charset="0"/>
              </a:rPr>
              <a:t>1.</a:t>
            </a:r>
            <a:r>
              <a:rPr lang="ru-RU" sz="2400" b="1">
                <a:latin typeface="Arial" charset="0"/>
              </a:rPr>
              <a:t> Выявляю </a:t>
            </a:r>
            <a:r>
              <a:rPr lang="ru-RU" sz="2400" b="1" i="1">
                <a:latin typeface="Arial" charset="0"/>
              </a:rPr>
              <a:t>место</a:t>
            </a:r>
            <a:r>
              <a:rPr lang="ru-RU" sz="2400" b="1">
                <a:latin typeface="Arial" charset="0"/>
              </a:rPr>
              <a:t> затруднения.</a:t>
            </a:r>
          </a:p>
          <a:p>
            <a:pPr marL="355600" indent="-355600">
              <a:spcBef>
                <a:spcPct val="100000"/>
              </a:spcBef>
              <a:spcAft>
                <a:spcPct val="100000"/>
              </a:spcAft>
            </a:pPr>
            <a:r>
              <a:rPr lang="ru-RU" sz="2400" b="1">
                <a:solidFill>
                  <a:schemeClr val="accent2"/>
                </a:solidFill>
                <a:latin typeface="Arial" charset="0"/>
              </a:rPr>
              <a:t>2.</a:t>
            </a:r>
            <a:r>
              <a:rPr lang="ru-RU" sz="2400" b="1">
                <a:latin typeface="Arial" charset="0"/>
              </a:rPr>
              <a:t> Выявляю </a:t>
            </a:r>
            <a:r>
              <a:rPr lang="ru-RU" sz="2400" b="1" i="1">
                <a:latin typeface="Arial" charset="0"/>
              </a:rPr>
              <a:t>причину</a:t>
            </a:r>
            <a:r>
              <a:rPr lang="ru-RU" sz="2400" b="1">
                <a:latin typeface="Arial" charset="0"/>
              </a:rPr>
              <a:t> затруднения </a:t>
            </a:r>
          </a:p>
          <a:p>
            <a:pPr marL="355600" indent="-355600"/>
            <a:r>
              <a:rPr lang="ru-RU" sz="2400" b="1">
                <a:solidFill>
                  <a:schemeClr val="accent2"/>
                </a:solidFill>
                <a:latin typeface="Arial" charset="0"/>
              </a:rPr>
              <a:t>3.</a:t>
            </a:r>
            <a:r>
              <a:rPr lang="ru-RU" sz="2400" b="1">
                <a:latin typeface="Arial" charset="0"/>
              </a:rPr>
              <a:t> </a:t>
            </a:r>
            <a:r>
              <a:rPr lang="ru-RU" sz="2400" b="1">
                <a:solidFill>
                  <a:srgbClr val="C00000"/>
                </a:solidFill>
                <a:latin typeface="Arial" charset="0"/>
              </a:rPr>
              <a:t>или</a:t>
            </a:r>
            <a:r>
              <a:rPr lang="ru-RU" sz="2400" b="1">
                <a:latin typeface="Arial" charset="0"/>
              </a:rPr>
              <a:t> фиксирую отсутствие затруднения в ходе решения.</a:t>
            </a:r>
          </a:p>
          <a:p>
            <a:pPr marL="355600" indent="-355600"/>
            <a:endParaRPr lang="ru-RU" sz="2400" b="1">
              <a:solidFill>
                <a:srgbClr val="009999"/>
              </a:solidFill>
              <a:latin typeface="Arial" charset="0"/>
            </a:endParaRPr>
          </a:p>
        </p:txBody>
      </p:sp>
      <p:pic>
        <p:nvPicPr>
          <p:cNvPr id="55302" name="Picture 6" descr="Peterson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3140075"/>
            <a:ext cx="2428875" cy="288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075738" cy="6861175"/>
            <a:chOff x="6" y="1"/>
            <a:chExt cx="5717" cy="4322"/>
          </a:xfrm>
        </p:grpSpPr>
        <p:sp>
          <p:nvSpPr>
            <p:cNvPr id="26633" name="Rectangle 3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26634" name="Rectangle 4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53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3779838" y="260350"/>
            <a:ext cx="2016125" cy="4730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500" b="1">
                <a:solidFill>
                  <a:srgbClr val="F60000"/>
                </a:solidFill>
                <a:latin typeface="Arial" charset="0"/>
              </a:rPr>
              <a:t>2 группы</a:t>
            </a:r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1116013" y="1414463"/>
            <a:ext cx="3025775" cy="1400175"/>
          </a:xfrm>
          <a:prstGeom prst="rect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000" b="1" u="sng">
                <a:solidFill>
                  <a:srgbClr val="F60000"/>
                </a:solidFill>
                <a:latin typeface="Arial" charset="0"/>
              </a:rPr>
              <a:t>1 группа</a:t>
            </a:r>
          </a:p>
          <a:p>
            <a:pPr algn="ctr">
              <a:spcBef>
                <a:spcPct val="20000"/>
              </a:spcBef>
            </a:pPr>
            <a:r>
              <a:rPr lang="ru-RU" sz="2000" b="1">
                <a:solidFill>
                  <a:schemeClr val="accent2"/>
                </a:solidFill>
                <a:latin typeface="Arial" charset="0"/>
              </a:rPr>
              <a:t>Учащиеся, которые не выявили</a:t>
            </a:r>
          </a:p>
          <a:p>
            <a:pPr algn="ctr"/>
            <a:r>
              <a:rPr lang="ru-RU" sz="2000" b="1">
                <a:solidFill>
                  <a:schemeClr val="accent2"/>
                </a:solidFill>
                <a:latin typeface="Arial" charset="0"/>
              </a:rPr>
              <a:t>затруднений</a:t>
            </a:r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5364163" y="1414463"/>
            <a:ext cx="3025775" cy="1400175"/>
          </a:xfrm>
          <a:prstGeom prst="rect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000" b="1" u="sng">
                <a:solidFill>
                  <a:srgbClr val="F60000"/>
                </a:solidFill>
                <a:latin typeface="Arial" charset="0"/>
              </a:rPr>
              <a:t>2 группа</a:t>
            </a:r>
          </a:p>
          <a:p>
            <a:pPr algn="ctr">
              <a:spcBef>
                <a:spcPct val="20000"/>
              </a:spcBef>
            </a:pPr>
            <a:r>
              <a:rPr lang="ru-RU" sz="2000" b="1">
                <a:solidFill>
                  <a:schemeClr val="accent2"/>
                </a:solidFill>
                <a:latin typeface="Arial" charset="0"/>
              </a:rPr>
              <a:t>Учащиеся, которые выявили</a:t>
            </a:r>
          </a:p>
          <a:p>
            <a:pPr algn="ctr"/>
            <a:r>
              <a:rPr lang="ru-RU" sz="2000" b="1">
                <a:solidFill>
                  <a:schemeClr val="accent2"/>
                </a:solidFill>
                <a:latin typeface="Arial" charset="0"/>
              </a:rPr>
              <a:t>затруднения</a:t>
            </a:r>
          </a:p>
        </p:txBody>
      </p:sp>
      <p:sp>
        <p:nvSpPr>
          <p:cNvPr id="27653" name="Line 5"/>
          <p:cNvSpPr>
            <a:spLocks noChangeShapeType="1"/>
          </p:cNvSpPr>
          <p:nvPr/>
        </p:nvSpPr>
        <p:spPr bwMode="auto">
          <a:xfrm>
            <a:off x="2555875" y="2852738"/>
            <a:ext cx="792163" cy="360362"/>
          </a:xfrm>
          <a:prstGeom prst="line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stealth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3059113" y="3276600"/>
            <a:ext cx="3025775" cy="1200150"/>
          </a:xfrm>
          <a:prstGeom prst="rect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400" b="1" i="1">
                <a:solidFill>
                  <a:schemeClr val="accent2"/>
                </a:solidFill>
                <a:latin typeface="Arial" charset="0"/>
              </a:rPr>
              <a:t>Самопроверка по </a:t>
            </a:r>
            <a:r>
              <a:rPr lang="ru-RU" sz="2400" b="1" i="1" u="sng">
                <a:solidFill>
                  <a:schemeClr val="accent2"/>
                </a:solidFill>
                <a:latin typeface="Arial" charset="0"/>
              </a:rPr>
              <a:t>эталону для самопроверки</a:t>
            </a:r>
          </a:p>
        </p:txBody>
      </p:sp>
      <p:sp>
        <p:nvSpPr>
          <p:cNvPr id="27655" name="Line 7"/>
          <p:cNvSpPr>
            <a:spLocks noChangeShapeType="1"/>
          </p:cNvSpPr>
          <p:nvPr/>
        </p:nvSpPr>
        <p:spPr bwMode="auto">
          <a:xfrm flipH="1">
            <a:off x="5651500" y="2852738"/>
            <a:ext cx="936625" cy="360362"/>
          </a:xfrm>
          <a:prstGeom prst="line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stealth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27656" name="Line 9"/>
          <p:cNvSpPr>
            <a:spLocks noChangeShapeType="1"/>
          </p:cNvSpPr>
          <p:nvPr/>
        </p:nvSpPr>
        <p:spPr bwMode="auto">
          <a:xfrm flipH="1">
            <a:off x="3276600" y="765175"/>
            <a:ext cx="576263" cy="431800"/>
          </a:xfrm>
          <a:prstGeom prst="line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stealth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27657" name="Line 10"/>
          <p:cNvSpPr>
            <a:spLocks noChangeShapeType="1"/>
          </p:cNvSpPr>
          <p:nvPr/>
        </p:nvSpPr>
        <p:spPr bwMode="auto">
          <a:xfrm>
            <a:off x="5219700" y="765175"/>
            <a:ext cx="504825" cy="503238"/>
          </a:xfrm>
          <a:prstGeom prst="line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stealth" w="lg" len="lg"/>
          </a:ln>
        </p:spPr>
        <p:txBody>
          <a:bodyPr wrap="none"/>
          <a:lstStyle/>
          <a:p>
            <a:endParaRPr lang="ru-RU"/>
          </a:p>
        </p:txBody>
      </p:sp>
      <p:pic>
        <p:nvPicPr>
          <p:cNvPr id="27658" name="Рисунок 1" descr="b01b9c64ad3d.png"/>
          <p:cNvPicPr>
            <a:picLocks noChangeAspect="1" noChangeArrowheads="1"/>
          </p:cNvPicPr>
          <p:nvPr/>
        </p:nvPicPr>
        <p:blipFill>
          <a:blip r:embed="rId2"/>
          <a:srcRect l="37209" r="12740" b="49057"/>
          <a:stretch>
            <a:fillRect/>
          </a:stretch>
        </p:blipFill>
        <p:spPr bwMode="auto">
          <a:xfrm>
            <a:off x="6084888" y="4076700"/>
            <a:ext cx="2046287" cy="207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9" name="TextBox 10"/>
          <p:cNvSpPr txBox="1">
            <a:spLocks noChangeArrowheads="1"/>
          </p:cNvSpPr>
          <p:nvPr/>
        </p:nvSpPr>
        <p:spPr bwMode="auto">
          <a:xfrm>
            <a:off x="1071563" y="5572125"/>
            <a:ext cx="37242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latin typeface="Arial" charset="0"/>
              </a:rPr>
              <a:t>ПОШАГОВО, ФРОНТАЛЬНО</a:t>
            </a: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075738" cy="6861175"/>
            <a:chOff x="6" y="1"/>
            <a:chExt cx="5717" cy="4322"/>
          </a:xfrm>
        </p:grpSpPr>
        <p:sp>
          <p:nvSpPr>
            <p:cNvPr id="27661" name="Rectangle 3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27662" name="Rectangle 4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3779838" y="260350"/>
            <a:ext cx="2016125" cy="4730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500" b="1">
                <a:solidFill>
                  <a:srgbClr val="F60000"/>
                </a:solidFill>
                <a:latin typeface="Arial" charset="0"/>
              </a:rPr>
              <a:t>2 группы</a:t>
            </a:r>
          </a:p>
        </p:txBody>
      </p:sp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1116013" y="1414463"/>
            <a:ext cx="3025775" cy="1400175"/>
          </a:xfrm>
          <a:prstGeom prst="rect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000" b="1" u="sng">
                <a:solidFill>
                  <a:srgbClr val="F60000"/>
                </a:solidFill>
                <a:latin typeface="Arial" charset="0"/>
              </a:rPr>
              <a:t>1 группа</a:t>
            </a:r>
          </a:p>
          <a:p>
            <a:pPr algn="ctr">
              <a:spcBef>
                <a:spcPct val="20000"/>
              </a:spcBef>
            </a:pPr>
            <a:r>
              <a:rPr lang="ru-RU" sz="2000" b="1">
                <a:solidFill>
                  <a:schemeClr val="accent2"/>
                </a:solidFill>
                <a:latin typeface="Arial" charset="0"/>
              </a:rPr>
              <a:t>Учащиеся, которые не выявили</a:t>
            </a:r>
          </a:p>
          <a:p>
            <a:pPr algn="ctr"/>
            <a:r>
              <a:rPr lang="ru-RU" sz="2000" b="1">
                <a:solidFill>
                  <a:schemeClr val="accent2"/>
                </a:solidFill>
                <a:latin typeface="Arial" charset="0"/>
              </a:rPr>
              <a:t>затруднений</a:t>
            </a:r>
          </a:p>
        </p:txBody>
      </p:sp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5364163" y="1414463"/>
            <a:ext cx="3025775" cy="1400175"/>
          </a:xfrm>
          <a:prstGeom prst="rect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000" b="1" u="sng">
                <a:solidFill>
                  <a:srgbClr val="F60000"/>
                </a:solidFill>
                <a:latin typeface="Arial" charset="0"/>
              </a:rPr>
              <a:t>2 группа</a:t>
            </a:r>
          </a:p>
          <a:p>
            <a:pPr algn="ctr">
              <a:spcBef>
                <a:spcPct val="20000"/>
              </a:spcBef>
            </a:pPr>
            <a:r>
              <a:rPr lang="ru-RU" sz="2000" b="1">
                <a:solidFill>
                  <a:schemeClr val="accent2"/>
                </a:solidFill>
                <a:latin typeface="Arial" charset="0"/>
              </a:rPr>
              <a:t>Учащиеся, которые выявили</a:t>
            </a:r>
          </a:p>
          <a:p>
            <a:pPr algn="ctr"/>
            <a:r>
              <a:rPr lang="ru-RU" sz="2000" b="1">
                <a:solidFill>
                  <a:schemeClr val="accent2"/>
                </a:solidFill>
                <a:latin typeface="Arial" charset="0"/>
              </a:rPr>
              <a:t>затруднения</a:t>
            </a:r>
          </a:p>
        </p:txBody>
      </p:sp>
      <p:sp>
        <p:nvSpPr>
          <p:cNvPr id="28677" name="Line 5"/>
          <p:cNvSpPr>
            <a:spLocks noChangeShapeType="1"/>
          </p:cNvSpPr>
          <p:nvPr/>
        </p:nvSpPr>
        <p:spPr bwMode="auto">
          <a:xfrm flipH="1">
            <a:off x="2555875" y="2852738"/>
            <a:ext cx="0" cy="215900"/>
          </a:xfrm>
          <a:prstGeom prst="line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stealth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1116013" y="3141663"/>
            <a:ext cx="3025775" cy="1016000"/>
          </a:xfrm>
          <a:prstGeom prst="rect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000" b="1" i="1">
                <a:solidFill>
                  <a:schemeClr val="accent2"/>
                </a:solidFill>
                <a:latin typeface="Arial" charset="0"/>
              </a:rPr>
              <a:t>Самопроверка по эталону для самопроверки</a:t>
            </a:r>
          </a:p>
        </p:txBody>
      </p:sp>
      <p:sp>
        <p:nvSpPr>
          <p:cNvPr id="28679" name="Line 9"/>
          <p:cNvSpPr>
            <a:spLocks noChangeShapeType="1"/>
          </p:cNvSpPr>
          <p:nvPr/>
        </p:nvSpPr>
        <p:spPr bwMode="auto">
          <a:xfrm flipH="1">
            <a:off x="3276600" y="765175"/>
            <a:ext cx="576263" cy="431800"/>
          </a:xfrm>
          <a:prstGeom prst="line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stealth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28680" name="Line 10"/>
          <p:cNvSpPr>
            <a:spLocks noChangeShapeType="1"/>
          </p:cNvSpPr>
          <p:nvPr/>
        </p:nvSpPr>
        <p:spPr bwMode="auto">
          <a:xfrm>
            <a:off x="5219700" y="765175"/>
            <a:ext cx="504825" cy="503238"/>
          </a:xfrm>
          <a:prstGeom prst="line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stealth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28681" name="Line 11"/>
          <p:cNvSpPr>
            <a:spLocks noChangeShapeType="1"/>
          </p:cNvSpPr>
          <p:nvPr/>
        </p:nvSpPr>
        <p:spPr bwMode="auto">
          <a:xfrm flipH="1">
            <a:off x="1808163" y="4183063"/>
            <a:ext cx="209550" cy="174625"/>
          </a:xfrm>
          <a:prstGeom prst="line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stealth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28682" name="Line 12"/>
          <p:cNvSpPr>
            <a:spLocks noChangeShapeType="1"/>
          </p:cNvSpPr>
          <p:nvPr/>
        </p:nvSpPr>
        <p:spPr bwMode="auto">
          <a:xfrm>
            <a:off x="3379788" y="4168775"/>
            <a:ext cx="188912" cy="196850"/>
          </a:xfrm>
          <a:prstGeom prst="line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stealth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28683" name="Text Box 13"/>
          <p:cNvSpPr txBox="1">
            <a:spLocks noChangeArrowheads="1"/>
          </p:cNvSpPr>
          <p:nvPr/>
        </p:nvSpPr>
        <p:spPr bwMode="auto">
          <a:xfrm>
            <a:off x="3419475" y="4365625"/>
            <a:ext cx="649288" cy="441325"/>
          </a:xfrm>
          <a:prstGeom prst="rect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100" b="1">
                <a:solidFill>
                  <a:srgbClr val="F60000"/>
                </a:solidFill>
                <a:latin typeface="Arial" charset="0"/>
              </a:rPr>
              <a:t>?</a:t>
            </a:r>
          </a:p>
        </p:txBody>
      </p:sp>
      <p:cxnSp>
        <p:nvCxnSpPr>
          <p:cNvPr id="28684" name="AutoShape 14"/>
          <p:cNvCxnSpPr>
            <a:cxnSpLocks noChangeShapeType="1"/>
          </p:cNvCxnSpPr>
          <p:nvPr/>
        </p:nvCxnSpPr>
        <p:spPr bwMode="auto">
          <a:xfrm flipV="1">
            <a:off x="4140200" y="1989138"/>
            <a:ext cx="1193800" cy="2654300"/>
          </a:xfrm>
          <a:prstGeom prst="bentConnector3">
            <a:avLst>
              <a:gd name="adj1" fmla="val 49866"/>
            </a:avLst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stealth" w="lg" len="lg"/>
          </a:ln>
        </p:spPr>
      </p:cxnSp>
      <p:sp>
        <p:nvSpPr>
          <p:cNvPr id="28685" name="Text Box 15"/>
          <p:cNvSpPr txBox="1">
            <a:spLocks noChangeArrowheads="1"/>
          </p:cNvSpPr>
          <p:nvPr/>
        </p:nvSpPr>
        <p:spPr bwMode="auto">
          <a:xfrm>
            <a:off x="1403350" y="4403725"/>
            <a:ext cx="649288" cy="441325"/>
          </a:xfrm>
          <a:prstGeom prst="rect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100" b="1">
                <a:solidFill>
                  <a:srgbClr val="F60000"/>
                </a:solidFill>
                <a:latin typeface="Arial" charset="0"/>
              </a:rPr>
              <a:t>+</a:t>
            </a:r>
          </a:p>
        </p:txBody>
      </p:sp>
      <p:pic>
        <p:nvPicPr>
          <p:cNvPr id="28686" name="Рисунок 1" descr="b01b9c64ad3d.png"/>
          <p:cNvPicPr>
            <a:picLocks noChangeAspect="1" noChangeArrowheads="1"/>
          </p:cNvPicPr>
          <p:nvPr/>
        </p:nvPicPr>
        <p:blipFill>
          <a:blip r:embed="rId2"/>
          <a:srcRect l="37209" r="12740" b="49057"/>
          <a:stretch>
            <a:fillRect/>
          </a:stretch>
        </p:blipFill>
        <p:spPr bwMode="auto">
          <a:xfrm>
            <a:off x="6084888" y="4076700"/>
            <a:ext cx="2046287" cy="207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075738" cy="6861175"/>
            <a:chOff x="6" y="1"/>
            <a:chExt cx="5717" cy="4322"/>
          </a:xfrm>
        </p:grpSpPr>
        <p:sp>
          <p:nvSpPr>
            <p:cNvPr id="28688" name="Rectangle 3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28689" name="Rectangle 4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3525" y="257175"/>
            <a:ext cx="8589963" cy="6346825"/>
          </a:xfrm>
          <a:prstGeom prst="rect">
            <a:avLst/>
          </a:prstGeom>
          <a:noFill/>
          <a:ln w="9525">
            <a:solidFill>
              <a:srgbClr val="00B0F0"/>
            </a:solidFill>
            <a:miter lim="800000"/>
            <a:headEnd/>
            <a:tailEnd/>
          </a:ln>
        </p:spPr>
      </p:pic>
      <p:grpSp>
        <p:nvGrpSpPr>
          <p:cNvPr id="3" name="Group 3"/>
          <p:cNvGrpSpPr>
            <a:grpSpLocks/>
          </p:cNvGrpSpPr>
          <p:nvPr/>
        </p:nvGrpSpPr>
        <p:grpSpPr bwMode="auto">
          <a:xfrm>
            <a:off x="34925" y="44450"/>
            <a:ext cx="9075738" cy="6861175"/>
            <a:chOff x="6" y="1"/>
            <a:chExt cx="5717" cy="4322"/>
          </a:xfrm>
        </p:grpSpPr>
        <p:sp>
          <p:nvSpPr>
            <p:cNvPr id="16392" name="Rectangle 4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16393" name="Rectangle 5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sp>
        <p:nvSpPr>
          <p:cNvPr id="16388" name="Заголовок 1"/>
          <p:cNvSpPr txBox="1">
            <a:spLocks/>
          </p:cNvSpPr>
          <p:nvPr/>
        </p:nvSpPr>
        <p:spPr bwMode="auto">
          <a:xfrm>
            <a:off x="714375" y="714375"/>
            <a:ext cx="7786688" cy="1643063"/>
          </a:xfrm>
          <a:prstGeom prst="rect">
            <a:avLst/>
          </a:prstGeom>
          <a:noFill/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4400" b="1">
                <a:solidFill>
                  <a:schemeClr val="accent2"/>
                </a:solidFill>
                <a:latin typeface="Arial" charset="0"/>
              </a:rPr>
              <a:t>Инструменты для самопроверки</a:t>
            </a:r>
          </a:p>
        </p:txBody>
      </p:sp>
      <p:sp>
        <p:nvSpPr>
          <p:cNvPr id="2" name="Блок-схема: перфолента 1"/>
          <p:cNvSpPr/>
          <p:nvPr/>
        </p:nvSpPr>
        <p:spPr>
          <a:xfrm>
            <a:off x="3209925" y="4508500"/>
            <a:ext cx="3589338" cy="1657350"/>
          </a:xfrm>
          <a:prstGeom prst="flowChartPunchedTap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Подробный</a:t>
            </a:r>
          </a:p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образец</a:t>
            </a:r>
          </a:p>
        </p:txBody>
      </p:sp>
      <p:sp>
        <p:nvSpPr>
          <p:cNvPr id="10" name="Блок-схема: перфолента 9"/>
          <p:cNvSpPr/>
          <p:nvPr/>
        </p:nvSpPr>
        <p:spPr>
          <a:xfrm>
            <a:off x="5003800" y="2862263"/>
            <a:ext cx="3348038" cy="1225550"/>
          </a:xfrm>
          <a:prstGeom prst="flowChartPunchedTap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Образец</a:t>
            </a:r>
          </a:p>
        </p:txBody>
      </p:sp>
      <p:sp>
        <p:nvSpPr>
          <p:cNvPr id="12" name="Блок-схема: перфолента 11"/>
          <p:cNvSpPr/>
          <p:nvPr/>
        </p:nvSpPr>
        <p:spPr>
          <a:xfrm>
            <a:off x="1187450" y="2924175"/>
            <a:ext cx="3348038" cy="1225550"/>
          </a:xfrm>
          <a:prstGeom prst="flowChartPunchedTap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Эталон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684213" y="404813"/>
            <a:ext cx="7775575" cy="936625"/>
          </a:xfrm>
          <a:prstGeom prst="rect">
            <a:avLst/>
          </a:prstGeom>
          <a:noFill/>
          <a:ln w="28575">
            <a:solidFill>
              <a:srgbClr val="6699FF"/>
            </a:solidFill>
            <a:miter lim="800000"/>
            <a:headEnd/>
            <a:tailEnd/>
          </a:ln>
        </p:spPr>
        <p:txBody>
          <a:bodyPr anchor="ctr"/>
          <a:lstStyle/>
          <a:p>
            <a:pPr marL="444500" indent="-444500">
              <a:spcBef>
                <a:spcPct val="30000"/>
              </a:spcBef>
              <a:buFontTx/>
              <a:buAutoNum type="arabicPeriod" startAt="4"/>
            </a:pPr>
            <a:r>
              <a:rPr lang="ru-RU" sz="2400" b="1">
                <a:solidFill>
                  <a:srgbClr val="E80000"/>
                </a:solidFill>
                <a:latin typeface="Arial" charset="0"/>
              </a:rPr>
              <a:t>Коррекция выявленных затруднений</a:t>
            </a:r>
            <a:r>
              <a:rPr lang="en-US" sz="2400" b="1">
                <a:solidFill>
                  <a:srgbClr val="E80000"/>
                </a:solidFill>
                <a:latin typeface="Arial" charset="0"/>
              </a:rPr>
              <a:t> </a:t>
            </a:r>
            <a:endParaRPr lang="ru-RU" sz="2400" b="1">
              <a:solidFill>
                <a:srgbClr val="E80000"/>
              </a:solidFill>
              <a:latin typeface="Arial" charset="0"/>
            </a:endParaRPr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684213" y="1341438"/>
            <a:ext cx="7775575" cy="1108075"/>
          </a:xfrm>
          <a:prstGeom prst="rect">
            <a:avLst/>
          </a:prstGeom>
          <a:solidFill>
            <a:srgbClr val="FFFFD9"/>
          </a:solidFill>
          <a:ln w="12700" cap="sq">
            <a:solidFill>
              <a:srgbClr val="FFFF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ru-RU" sz="2000" b="1">
                <a:latin typeface="Arial" charset="0"/>
              </a:rPr>
              <a:t>Цель этапа:</a:t>
            </a:r>
          </a:p>
          <a:p>
            <a:pPr>
              <a:spcBef>
                <a:spcPct val="30000"/>
              </a:spcBef>
            </a:pPr>
            <a:r>
              <a:rPr lang="ru-RU" sz="2000">
                <a:latin typeface="Arial" charset="0"/>
              </a:rPr>
              <a:t>Постановка цели деятельности, составление плана ее  достижения. Реализация согласованного плана действий.  </a:t>
            </a:r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539750" y="2649538"/>
            <a:ext cx="8135938" cy="4032250"/>
          </a:xfrm>
          <a:prstGeom prst="rect">
            <a:avLst/>
          </a:prstGeom>
          <a:solidFill>
            <a:srgbClr val="CCFFFF"/>
          </a:solidFill>
          <a:ln w="19050" cap="sq">
            <a:solidFill>
              <a:srgbClr val="66FF99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r>
              <a:rPr lang="ru-RU">
                <a:latin typeface="Arial" charset="0"/>
              </a:rPr>
              <a:t> </a:t>
            </a:r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2549525" y="2997200"/>
            <a:ext cx="6480175" cy="335756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marL="457200" indent="-457200">
              <a:spcBef>
                <a:spcPct val="15000"/>
              </a:spcBef>
            </a:pPr>
            <a:r>
              <a:rPr lang="ru-RU" sz="2000" b="1">
                <a:latin typeface="Arial" charset="0"/>
              </a:rPr>
              <a:t>1. Ставлю </a:t>
            </a:r>
            <a:r>
              <a:rPr lang="ru-RU" sz="2000" b="1" i="1">
                <a:latin typeface="Arial" charset="0"/>
              </a:rPr>
              <a:t>цель проекта</a:t>
            </a:r>
            <a:r>
              <a:rPr lang="ru-RU" sz="2000" b="1">
                <a:latin typeface="Arial" charset="0"/>
              </a:rPr>
              <a:t>. </a:t>
            </a:r>
          </a:p>
          <a:p>
            <a:pPr marL="457200" indent="-457200">
              <a:spcAft>
                <a:spcPct val="15000"/>
              </a:spcAft>
            </a:pPr>
            <a:r>
              <a:rPr lang="ru-RU" sz="2000" b="1" i="1">
                <a:latin typeface="Arial" charset="0"/>
              </a:rPr>
              <a:t>                    </a:t>
            </a:r>
          </a:p>
          <a:p>
            <a:pPr marL="457200" indent="-457200">
              <a:spcBef>
                <a:spcPct val="55000"/>
              </a:spcBef>
            </a:pPr>
            <a:r>
              <a:rPr lang="ru-RU" sz="2000" b="1">
                <a:latin typeface="Arial" charset="0"/>
              </a:rPr>
              <a:t>2. Строю план действий на основе:</a:t>
            </a:r>
          </a:p>
          <a:p>
            <a:pPr marL="457200" indent="-457200">
              <a:spcBef>
                <a:spcPct val="20000"/>
              </a:spcBef>
            </a:pPr>
            <a:r>
              <a:rPr lang="ru-RU" sz="2000" b="1">
                <a:latin typeface="Arial" charset="0"/>
              </a:rPr>
              <a:t>      -  </a:t>
            </a:r>
            <a:r>
              <a:rPr lang="ru-RU" sz="2000" b="1" i="1">
                <a:latin typeface="Arial" charset="0"/>
              </a:rPr>
              <a:t>алгоритма исправления ошибок;</a:t>
            </a:r>
          </a:p>
          <a:p>
            <a:pPr marL="457200" indent="-457200">
              <a:spcBef>
                <a:spcPct val="30000"/>
              </a:spcBef>
              <a:spcAft>
                <a:spcPct val="15000"/>
              </a:spcAft>
            </a:pPr>
            <a:r>
              <a:rPr lang="ru-RU" sz="2000" b="1">
                <a:latin typeface="Arial" charset="0"/>
              </a:rPr>
              <a:t>3. Реализую план</a:t>
            </a:r>
          </a:p>
          <a:p>
            <a:pPr marL="457200" indent="-457200"/>
            <a:r>
              <a:rPr lang="ru-RU" b="1">
                <a:latin typeface="Arial" charset="0"/>
              </a:rPr>
              <a:t> </a:t>
            </a:r>
            <a:r>
              <a:rPr lang="ru-RU" sz="1800" b="1">
                <a:latin typeface="Arial" charset="0"/>
              </a:rPr>
              <a:t>(Коррекция ошибок и формирование умения</a:t>
            </a:r>
          </a:p>
          <a:p>
            <a:pPr marL="457200" indent="-457200"/>
            <a:r>
              <a:rPr lang="ru-RU" sz="1800" b="1">
                <a:latin typeface="Arial" charset="0"/>
              </a:rPr>
              <a:t>    правильно применять соответствующие знания.) </a:t>
            </a:r>
          </a:p>
          <a:p>
            <a:pPr marL="457200" indent="-457200">
              <a:spcBef>
                <a:spcPct val="30000"/>
              </a:spcBef>
              <a:spcAft>
                <a:spcPct val="15000"/>
              </a:spcAft>
            </a:pPr>
            <a:endParaRPr lang="ru-RU" sz="2400" b="1">
              <a:latin typeface="Arial" charset="0"/>
            </a:endParaRPr>
          </a:p>
        </p:txBody>
      </p:sp>
      <p:pic>
        <p:nvPicPr>
          <p:cNvPr id="39942" name="Picture 6" descr="Peterson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8513" y="2749550"/>
            <a:ext cx="1071562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3" name="Picture 7" descr="Peterson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35125" y="3752850"/>
            <a:ext cx="1000125" cy="119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8"/>
          <p:cNvGrpSpPr>
            <a:grpSpLocks/>
          </p:cNvGrpSpPr>
          <p:nvPr/>
        </p:nvGrpSpPr>
        <p:grpSpPr bwMode="auto">
          <a:xfrm>
            <a:off x="646113" y="5011738"/>
            <a:ext cx="1071562" cy="1222375"/>
            <a:chOff x="468312" y="-1678513"/>
            <a:chExt cx="5318133" cy="6115576"/>
          </a:xfrm>
        </p:grpSpPr>
        <p:pic>
          <p:nvPicPr>
            <p:cNvPr id="30735" name="Picture 6" descr="Peterson10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68312" y="-1678513"/>
              <a:ext cx="5318133" cy="6115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736" name="TextBox 7"/>
            <p:cNvSpPr txBox="1">
              <a:spLocks noChangeArrowheads="1"/>
            </p:cNvSpPr>
            <p:nvPr/>
          </p:nvSpPr>
          <p:spPr bwMode="auto">
            <a:xfrm>
              <a:off x="2961636" y="-459783"/>
              <a:ext cx="1155153" cy="9238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600" b="1">
                  <a:solidFill>
                    <a:schemeClr val="bg1"/>
                  </a:solidFill>
                  <a:latin typeface="Arial" charset="0"/>
                </a:rPr>
                <a:t>У</a:t>
              </a:r>
            </a:p>
          </p:txBody>
        </p: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0" y="0"/>
            <a:ext cx="9075738" cy="6861175"/>
            <a:chOff x="6" y="1"/>
            <a:chExt cx="5717" cy="4322"/>
          </a:xfrm>
        </p:grpSpPr>
        <p:sp>
          <p:nvSpPr>
            <p:cNvPr id="30733" name="Rectangle 3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30734" name="Rectangle 4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3779838" y="260350"/>
            <a:ext cx="2016125" cy="4730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500" b="1">
                <a:solidFill>
                  <a:srgbClr val="F60000"/>
                </a:solidFill>
                <a:latin typeface="Arial" charset="0"/>
              </a:rPr>
              <a:t>2 группы</a:t>
            </a:r>
          </a:p>
        </p:txBody>
      </p:sp>
      <p:sp>
        <p:nvSpPr>
          <p:cNvPr id="31747" name="Text Box 6"/>
          <p:cNvSpPr txBox="1">
            <a:spLocks noChangeArrowheads="1"/>
          </p:cNvSpPr>
          <p:nvPr/>
        </p:nvSpPr>
        <p:spPr bwMode="auto">
          <a:xfrm>
            <a:off x="3000375" y="1357313"/>
            <a:ext cx="3025775" cy="1016000"/>
          </a:xfrm>
          <a:prstGeom prst="rect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000" b="1" i="1">
                <a:solidFill>
                  <a:schemeClr val="accent2"/>
                </a:solidFill>
                <a:latin typeface="Arial" charset="0"/>
              </a:rPr>
              <a:t>Самопроверка по эталону для самопроверки</a:t>
            </a:r>
          </a:p>
        </p:txBody>
      </p:sp>
      <p:sp>
        <p:nvSpPr>
          <p:cNvPr id="31748" name="Line 7"/>
          <p:cNvSpPr>
            <a:spLocks noChangeShapeType="1"/>
          </p:cNvSpPr>
          <p:nvPr/>
        </p:nvSpPr>
        <p:spPr bwMode="auto">
          <a:xfrm flipH="1">
            <a:off x="3071813" y="3143250"/>
            <a:ext cx="0" cy="215900"/>
          </a:xfrm>
          <a:prstGeom prst="line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stealth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1749" name="Text Box 8"/>
          <p:cNvSpPr txBox="1">
            <a:spLocks noChangeArrowheads="1"/>
          </p:cNvSpPr>
          <p:nvPr/>
        </p:nvSpPr>
        <p:spPr bwMode="auto">
          <a:xfrm>
            <a:off x="1038225" y="3359150"/>
            <a:ext cx="3025775" cy="1016000"/>
          </a:xfrm>
          <a:prstGeom prst="rect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000" b="1" i="1">
                <a:solidFill>
                  <a:schemeClr val="accent2"/>
                </a:solidFill>
                <a:latin typeface="Arial" charset="0"/>
              </a:rPr>
              <a:t>Решение задач </a:t>
            </a:r>
          </a:p>
          <a:p>
            <a:pPr algn="ctr"/>
            <a:r>
              <a:rPr lang="ru-RU" sz="2000" b="1" i="1">
                <a:solidFill>
                  <a:schemeClr val="accent2"/>
                </a:solidFill>
                <a:latin typeface="Arial" charset="0"/>
              </a:rPr>
              <a:t>более высокого уровня сложности</a:t>
            </a:r>
          </a:p>
        </p:txBody>
      </p:sp>
      <p:sp>
        <p:nvSpPr>
          <p:cNvPr id="31750" name="Line 9"/>
          <p:cNvSpPr>
            <a:spLocks noChangeShapeType="1"/>
          </p:cNvSpPr>
          <p:nvPr/>
        </p:nvSpPr>
        <p:spPr bwMode="auto">
          <a:xfrm flipH="1">
            <a:off x="3276600" y="765175"/>
            <a:ext cx="576263" cy="431800"/>
          </a:xfrm>
          <a:prstGeom prst="line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stealth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1751" name="Line 10"/>
          <p:cNvSpPr>
            <a:spLocks noChangeShapeType="1"/>
          </p:cNvSpPr>
          <p:nvPr/>
        </p:nvSpPr>
        <p:spPr bwMode="auto">
          <a:xfrm>
            <a:off x="5219700" y="765175"/>
            <a:ext cx="504825" cy="503238"/>
          </a:xfrm>
          <a:prstGeom prst="line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stealth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1752" name="Line 11"/>
          <p:cNvSpPr>
            <a:spLocks noChangeShapeType="1"/>
          </p:cNvSpPr>
          <p:nvPr/>
        </p:nvSpPr>
        <p:spPr bwMode="auto">
          <a:xfrm flipH="1">
            <a:off x="3429000" y="2428875"/>
            <a:ext cx="209550" cy="174625"/>
          </a:xfrm>
          <a:prstGeom prst="line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stealth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1753" name="Line 12"/>
          <p:cNvSpPr>
            <a:spLocks noChangeShapeType="1"/>
          </p:cNvSpPr>
          <p:nvPr/>
        </p:nvSpPr>
        <p:spPr bwMode="auto">
          <a:xfrm>
            <a:off x="5143500" y="2357438"/>
            <a:ext cx="188913" cy="196850"/>
          </a:xfrm>
          <a:prstGeom prst="line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stealth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1754" name="Text Box 13"/>
          <p:cNvSpPr txBox="1">
            <a:spLocks noChangeArrowheads="1"/>
          </p:cNvSpPr>
          <p:nvPr/>
        </p:nvSpPr>
        <p:spPr bwMode="auto">
          <a:xfrm>
            <a:off x="5214938" y="2643188"/>
            <a:ext cx="649287" cy="441325"/>
          </a:xfrm>
          <a:prstGeom prst="rect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100" b="1">
                <a:solidFill>
                  <a:srgbClr val="F60000"/>
                </a:solidFill>
                <a:latin typeface="Arial" charset="0"/>
              </a:rPr>
              <a:t>?</a:t>
            </a:r>
          </a:p>
        </p:txBody>
      </p:sp>
      <p:sp>
        <p:nvSpPr>
          <p:cNvPr id="31755" name="Text Box 15"/>
          <p:cNvSpPr txBox="1">
            <a:spLocks noChangeArrowheads="1"/>
          </p:cNvSpPr>
          <p:nvPr/>
        </p:nvSpPr>
        <p:spPr bwMode="auto">
          <a:xfrm>
            <a:off x="2786063" y="2643188"/>
            <a:ext cx="649287" cy="441325"/>
          </a:xfrm>
          <a:prstGeom prst="rect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100" b="1">
                <a:solidFill>
                  <a:srgbClr val="F60000"/>
                </a:solidFill>
                <a:latin typeface="Arial" charset="0"/>
              </a:rPr>
              <a:t>+</a:t>
            </a:r>
          </a:p>
        </p:txBody>
      </p:sp>
      <p:sp>
        <p:nvSpPr>
          <p:cNvPr id="54288" name="Line 16"/>
          <p:cNvSpPr>
            <a:spLocks noChangeShapeType="1"/>
          </p:cNvSpPr>
          <p:nvPr/>
        </p:nvSpPr>
        <p:spPr bwMode="auto">
          <a:xfrm flipH="1">
            <a:off x="2692400" y="4403725"/>
            <a:ext cx="0" cy="215900"/>
          </a:xfrm>
          <a:prstGeom prst="line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stealth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1757" name="Text Box 17"/>
          <p:cNvSpPr txBox="1">
            <a:spLocks noChangeArrowheads="1"/>
          </p:cNvSpPr>
          <p:nvPr/>
        </p:nvSpPr>
        <p:spPr bwMode="auto">
          <a:xfrm>
            <a:off x="1062038" y="4681538"/>
            <a:ext cx="3025775" cy="400050"/>
          </a:xfrm>
          <a:prstGeom prst="rect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000" b="1" i="1">
                <a:solidFill>
                  <a:schemeClr val="accent2"/>
                </a:solidFill>
                <a:latin typeface="Arial" charset="0"/>
              </a:rPr>
              <a:t>Самопроверка</a:t>
            </a:r>
          </a:p>
        </p:txBody>
      </p:sp>
      <p:pic>
        <p:nvPicPr>
          <p:cNvPr id="31758" name="Picture 2" descr="Картинка 8 из 1293904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84638" y="4214813"/>
            <a:ext cx="2495550" cy="2295525"/>
          </a:xfrm>
          <a:prstGeom prst="rect">
            <a:avLst/>
          </a:prstGeom>
          <a:solidFill>
            <a:srgbClr val="FFEFFF">
              <a:alpha val="0"/>
            </a:srgbClr>
          </a:solidFill>
          <a:ln w="9525">
            <a:noFill/>
            <a:miter lim="800000"/>
            <a:headEnd/>
            <a:tailEnd/>
          </a:ln>
        </p:spPr>
      </p:pic>
      <p:sp>
        <p:nvSpPr>
          <p:cNvPr id="31759" name="Line 7"/>
          <p:cNvSpPr>
            <a:spLocks noChangeShapeType="1"/>
          </p:cNvSpPr>
          <p:nvPr/>
        </p:nvSpPr>
        <p:spPr bwMode="auto">
          <a:xfrm flipH="1">
            <a:off x="5643563" y="3143250"/>
            <a:ext cx="0" cy="215900"/>
          </a:xfrm>
          <a:prstGeom prst="line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stealth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1760" name="Text Box 8"/>
          <p:cNvSpPr txBox="1">
            <a:spLocks noChangeArrowheads="1"/>
          </p:cNvSpPr>
          <p:nvPr/>
        </p:nvSpPr>
        <p:spPr bwMode="auto">
          <a:xfrm>
            <a:off x="4757738" y="3378200"/>
            <a:ext cx="3025775" cy="708025"/>
          </a:xfrm>
          <a:prstGeom prst="rect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000" b="1" i="1">
                <a:solidFill>
                  <a:schemeClr val="accent2"/>
                </a:solidFill>
                <a:latin typeface="Arial" charset="0"/>
              </a:rPr>
              <a:t>Научиться применять способ</a:t>
            </a:r>
          </a:p>
        </p:txBody>
      </p:sp>
      <p:sp>
        <p:nvSpPr>
          <p:cNvPr id="31761" name="TextBox 7"/>
          <p:cNvSpPr txBox="1">
            <a:spLocks noChangeArrowheads="1"/>
          </p:cNvSpPr>
          <p:nvPr/>
        </p:nvSpPr>
        <p:spPr bwMode="auto">
          <a:xfrm>
            <a:off x="7699375" y="1514475"/>
            <a:ext cx="357188" cy="28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600" b="1">
                <a:solidFill>
                  <a:schemeClr val="bg1"/>
                </a:solidFill>
                <a:latin typeface="Arial" charset="0"/>
              </a:rPr>
              <a:t>У</a:t>
            </a: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903288" y="1093788"/>
            <a:ext cx="1647825" cy="2028825"/>
            <a:chOff x="1134" y="7079"/>
            <a:chExt cx="2597" cy="3195"/>
          </a:xfrm>
        </p:grpSpPr>
        <p:pic>
          <p:nvPicPr>
            <p:cNvPr id="31767" name="Picture 3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134" y="7079"/>
              <a:ext cx="2597" cy="31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1320" y="7600"/>
              <a:ext cx="2120" cy="2080"/>
              <a:chOff x="8140" y="7660"/>
              <a:chExt cx="1880" cy="2080"/>
            </a:xfrm>
          </p:grpSpPr>
          <p:sp>
            <p:nvSpPr>
              <p:cNvPr id="31769" name="Rectangle 5"/>
              <p:cNvSpPr>
                <a:spLocks noChangeArrowheads="1"/>
              </p:cNvSpPr>
              <p:nvPr/>
            </p:nvSpPr>
            <p:spPr bwMode="auto">
              <a:xfrm>
                <a:off x="8140" y="7660"/>
                <a:ext cx="1880" cy="2080"/>
              </a:xfrm>
              <a:prstGeom prst="rect">
                <a:avLst/>
              </a:prstGeom>
              <a:solidFill>
                <a:srgbClr val="99FFCC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4" name="Group 6"/>
              <p:cNvGrpSpPr>
                <a:grpSpLocks/>
              </p:cNvGrpSpPr>
              <p:nvPr/>
            </p:nvGrpSpPr>
            <p:grpSpPr bwMode="auto">
              <a:xfrm>
                <a:off x="8140" y="7737"/>
                <a:ext cx="1880" cy="2003"/>
                <a:chOff x="2183" y="1881"/>
                <a:chExt cx="7710" cy="5985"/>
              </a:xfrm>
            </p:grpSpPr>
            <p:pic>
              <p:nvPicPr>
                <p:cNvPr id="31771" name="Рисунок 2" descr="beton_lestnica.gif"/>
                <p:cNvPicPr>
                  <a:picLocks noChangeAspect="1" noChangeArrowheads="1"/>
                </p:cNvPicPr>
                <p:nvPr/>
              </p:nvPicPr>
              <p:blipFill>
                <a:blip r:embed="rId5">
                  <a:clrChange>
                    <a:clrFrom>
                      <a:srgbClr val="000000"/>
                    </a:clrFrom>
                    <a:clrTo>
                      <a:srgbClr val="000000">
                        <a:alpha val="0"/>
                      </a:srgbClr>
                    </a:clrTo>
                  </a:clrChange>
                  <a:lum bright="-10000" contrast="20000"/>
                </a:blip>
                <a:srcRect r="4167" b="49794"/>
                <a:stretch>
                  <a:fillRect/>
                </a:stretch>
              </p:blipFill>
              <p:spPr bwMode="auto">
                <a:xfrm>
                  <a:off x="2183" y="2752"/>
                  <a:ext cx="7710" cy="511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31772" name="Рисунок 2"/>
                <p:cNvPicPr>
                  <a:picLocks noChangeAspect="1" noChangeArrowheads="1"/>
                </p:cNvPicPr>
                <p:nvPr/>
              </p:nvPicPr>
              <p:blipFill>
                <a:blip r:embed="rId6"/>
                <a:srcRect l="-607" t="-1961" r="-832" b="-877"/>
                <a:stretch>
                  <a:fillRect/>
                </a:stretch>
              </p:blipFill>
              <p:spPr bwMode="auto">
                <a:xfrm>
                  <a:off x="3159" y="1881"/>
                  <a:ext cx="4599" cy="487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</p:grpSp>
      <p:grpSp>
        <p:nvGrpSpPr>
          <p:cNvPr id="5" name="Group 2"/>
          <p:cNvGrpSpPr>
            <a:grpSpLocks/>
          </p:cNvGrpSpPr>
          <p:nvPr/>
        </p:nvGrpSpPr>
        <p:grpSpPr bwMode="auto">
          <a:xfrm>
            <a:off x="0" y="0"/>
            <a:ext cx="9075738" cy="6861175"/>
            <a:chOff x="6" y="1"/>
            <a:chExt cx="5717" cy="4322"/>
          </a:xfrm>
        </p:grpSpPr>
        <p:sp>
          <p:nvSpPr>
            <p:cNvPr id="31765" name="Rectangle 3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31766" name="Rectangle 4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4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88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500063" y="404813"/>
            <a:ext cx="8123237" cy="533400"/>
          </a:xfrm>
          <a:prstGeom prst="rect">
            <a:avLst/>
          </a:prstGeom>
          <a:noFill/>
          <a:ln w="28575">
            <a:solidFill>
              <a:srgbClr val="6699FF"/>
            </a:solidFill>
            <a:miter lim="800000"/>
            <a:headEnd/>
            <a:tailEnd/>
          </a:ln>
        </p:spPr>
        <p:txBody>
          <a:bodyPr anchor="ctr"/>
          <a:lstStyle/>
          <a:p>
            <a:pPr algn="just">
              <a:spcBef>
                <a:spcPct val="30000"/>
              </a:spcBef>
            </a:pPr>
            <a:r>
              <a:rPr lang="ru-RU" sz="2400" b="1">
                <a:solidFill>
                  <a:srgbClr val="E80000"/>
                </a:solidFill>
                <a:latin typeface="Arial" charset="0"/>
              </a:rPr>
              <a:t>4.  Коррекция выявленных затруднений</a:t>
            </a:r>
          </a:p>
        </p:txBody>
      </p:sp>
      <p:sp>
        <p:nvSpPr>
          <p:cNvPr id="32771" name="Rectangle 4"/>
          <p:cNvSpPr>
            <a:spLocks noChangeArrowheads="1"/>
          </p:cNvSpPr>
          <p:nvPr/>
        </p:nvSpPr>
        <p:spPr bwMode="auto">
          <a:xfrm>
            <a:off x="395288" y="1285875"/>
            <a:ext cx="8228012" cy="5383213"/>
          </a:xfrm>
          <a:prstGeom prst="rect">
            <a:avLst/>
          </a:prstGeom>
          <a:solidFill>
            <a:srgbClr val="CCFFFF"/>
          </a:solidFill>
          <a:ln w="19050" cap="sq">
            <a:solidFill>
              <a:srgbClr val="66FF99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2772" name="Text Box 5"/>
          <p:cNvSpPr txBox="1">
            <a:spLocks noChangeArrowheads="1"/>
          </p:cNvSpPr>
          <p:nvPr/>
        </p:nvSpPr>
        <p:spPr bwMode="auto">
          <a:xfrm>
            <a:off x="2411413" y="1428750"/>
            <a:ext cx="6211887" cy="49847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marL="355600" indent="-355600">
              <a:spcBef>
                <a:spcPct val="15000"/>
              </a:spcBef>
              <a:spcAft>
                <a:spcPct val="25000"/>
              </a:spcAft>
            </a:pPr>
            <a:r>
              <a:rPr lang="ru-RU" sz="2200" b="1">
                <a:latin typeface="Arial" charset="0"/>
              </a:rPr>
              <a:t>    Коррекция ошибок и формирование умения правильно применять соответствующие знания </a:t>
            </a:r>
          </a:p>
          <a:p>
            <a:pPr marL="355600" indent="-355600">
              <a:spcBef>
                <a:spcPct val="15000"/>
              </a:spcBef>
              <a:spcAft>
                <a:spcPct val="25000"/>
              </a:spcAft>
            </a:pPr>
            <a:r>
              <a:rPr lang="ru-RU" sz="2200" b="1">
                <a:latin typeface="Arial" charset="0"/>
              </a:rPr>
              <a:t>1. Исправление ошибок:</a:t>
            </a:r>
          </a:p>
          <a:p>
            <a:pPr marL="355600" indent="-355600"/>
            <a:r>
              <a:rPr lang="ru-RU" sz="2200" b="1">
                <a:latin typeface="Arial" charset="0"/>
              </a:rPr>
              <a:t>     а) </a:t>
            </a:r>
            <a:r>
              <a:rPr lang="ru-RU" sz="2200" b="1" i="1">
                <a:latin typeface="Arial" charset="0"/>
              </a:rPr>
              <a:t>самостоятельное – на основе алгоритма исправления ошибок;</a:t>
            </a:r>
          </a:p>
          <a:p>
            <a:pPr marL="355600" indent="-355600"/>
            <a:r>
              <a:rPr lang="ru-RU" sz="2200" b="1" i="1">
                <a:latin typeface="Arial" charset="0"/>
              </a:rPr>
              <a:t>     </a:t>
            </a:r>
            <a:r>
              <a:rPr lang="ru-RU" sz="2200" b="1">
                <a:latin typeface="Arial" charset="0"/>
              </a:rPr>
              <a:t>б)</a:t>
            </a:r>
            <a:r>
              <a:rPr lang="ru-RU" sz="2200" b="1" i="1">
                <a:latin typeface="Arial" charset="0"/>
              </a:rPr>
              <a:t> с помощью эталона для самопроверки.</a:t>
            </a:r>
            <a:endParaRPr lang="ru-RU" sz="2200" b="1">
              <a:latin typeface="Arial" charset="0"/>
            </a:endParaRPr>
          </a:p>
          <a:p>
            <a:pPr marL="355600" indent="-355600">
              <a:spcBef>
                <a:spcPct val="90000"/>
              </a:spcBef>
            </a:pPr>
            <a:r>
              <a:rPr lang="ru-RU" sz="2200" b="1">
                <a:latin typeface="Arial" charset="0"/>
              </a:rPr>
              <a:t>2. Выбор заданий на те способы действий (правила, алгоритмы и т.д.), в которых были допущены ошибки. </a:t>
            </a:r>
          </a:p>
          <a:p>
            <a:pPr marL="355600" indent="-355600">
              <a:spcBef>
                <a:spcPct val="90000"/>
              </a:spcBef>
            </a:pPr>
            <a:r>
              <a:rPr lang="ru-RU" sz="2200" b="1">
                <a:latin typeface="Arial" charset="0"/>
              </a:rPr>
              <a:t>3. Решение этих заданий. </a:t>
            </a:r>
          </a:p>
        </p:txBody>
      </p:sp>
      <p:grpSp>
        <p:nvGrpSpPr>
          <p:cNvPr id="2" name="Группа 8"/>
          <p:cNvGrpSpPr>
            <a:grpSpLocks/>
          </p:cNvGrpSpPr>
          <p:nvPr/>
        </p:nvGrpSpPr>
        <p:grpSpPr bwMode="auto">
          <a:xfrm>
            <a:off x="500063" y="2997200"/>
            <a:ext cx="1911350" cy="2360613"/>
            <a:chOff x="468312" y="-1678513"/>
            <a:chExt cx="5318133" cy="6115576"/>
          </a:xfrm>
        </p:grpSpPr>
        <p:pic>
          <p:nvPicPr>
            <p:cNvPr id="32777" name="Picture 6" descr="Peterson10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68312" y="-1678513"/>
              <a:ext cx="5318133" cy="6115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2778" name="TextBox 7"/>
            <p:cNvSpPr txBox="1">
              <a:spLocks noChangeArrowheads="1"/>
            </p:cNvSpPr>
            <p:nvPr/>
          </p:nvSpPr>
          <p:spPr bwMode="auto">
            <a:xfrm>
              <a:off x="2961636" y="-459782"/>
              <a:ext cx="1036507" cy="8937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900" b="1">
                  <a:solidFill>
                    <a:schemeClr val="bg1"/>
                  </a:solidFill>
                  <a:latin typeface="Arial" charset="0"/>
                </a:rPr>
                <a:t>У</a:t>
              </a:r>
            </a:p>
          </p:txBody>
        </p: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0" y="0"/>
            <a:ext cx="9075738" cy="6861175"/>
            <a:chOff x="6" y="1"/>
            <a:chExt cx="5717" cy="4322"/>
          </a:xfrm>
        </p:grpSpPr>
        <p:sp>
          <p:nvSpPr>
            <p:cNvPr id="32775" name="Rectangle 3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32776" name="Rectangle 4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500063" y="2852738"/>
            <a:ext cx="8072437" cy="2881312"/>
          </a:xfrm>
          <a:prstGeom prst="rect">
            <a:avLst/>
          </a:prstGeom>
          <a:solidFill>
            <a:srgbClr val="CCFFFF"/>
          </a:solidFill>
          <a:ln w="19050" cap="sq">
            <a:solidFill>
              <a:srgbClr val="66FF99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title"/>
          </p:nvPr>
        </p:nvSpPr>
        <p:spPr>
          <a:xfrm>
            <a:off x="500063" y="476250"/>
            <a:ext cx="8072437" cy="866775"/>
          </a:xfrm>
          <a:noFill/>
          <a:ln w="28575">
            <a:solidFill>
              <a:srgbClr val="6699FF"/>
            </a:solidFill>
          </a:ln>
        </p:spPr>
        <p:txBody>
          <a:bodyPr/>
          <a:lstStyle/>
          <a:p>
            <a:pPr algn="l">
              <a:spcBef>
                <a:spcPct val="30000"/>
              </a:spcBef>
            </a:pPr>
            <a:r>
              <a:rPr lang="ru-RU" sz="2300" b="1" smtClean="0">
                <a:solidFill>
                  <a:srgbClr val="E80000"/>
                </a:solidFill>
                <a:latin typeface="Arial" charset="0"/>
              </a:rPr>
              <a:t>5. </a:t>
            </a:r>
            <a:r>
              <a:rPr lang="ru-RU" sz="2300" b="1" smtClean="0">
                <a:solidFill>
                  <a:srgbClr val="E80000"/>
                </a:solidFill>
                <a:latin typeface="Arial" charset="0"/>
                <a:cs typeface="Arial" charset="0"/>
              </a:rPr>
              <a:t>Обобщение затруднений</a:t>
            </a:r>
            <a:r>
              <a:rPr lang="ru-RU" sz="2300" b="1" smtClean="0">
                <a:solidFill>
                  <a:srgbClr val="E80000"/>
                </a:solidFill>
                <a:latin typeface="Arial" charset="0"/>
              </a:rPr>
              <a:t> во внешней речи</a:t>
            </a:r>
          </a:p>
        </p:txBody>
      </p:sp>
      <p:sp>
        <p:nvSpPr>
          <p:cNvPr id="34820" name="Text Box 5"/>
          <p:cNvSpPr txBox="1">
            <a:spLocks noChangeArrowheads="1"/>
          </p:cNvSpPr>
          <p:nvPr/>
        </p:nvSpPr>
        <p:spPr bwMode="auto">
          <a:xfrm>
            <a:off x="500063" y="3500438"/>
            <a:ext cx="8072437" cy="168433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marL="355600" indent="-355600">
              <a:spcBef>
                <a:spcPct val="50000"/>
              </a:spcBef>
            </a:pPr>
            <a:r>
              <a:rPr lang="ru-RU" sz="2200" b="1">
                <a:latin typeface="Arial" charset="0"/>
              </a:rPr>
              <a:t>1.  Обсуждение типовых затруднений</a:t>
            </a:r>
          </a:p>
          <a:p>
            <a:pPr marL="355600" indent="-355600">
              <a:spcBef>
                <a:spcPct val="70000"/>
              </a:spcBef>
            </a:pPr>
            <a:r>
              <a:rPr lang="ru-RU" sz="2200" b="1">
                <a:latin typeface="Arial" charset="0"/>
              </a:rPr>
              <a:t>2.  Фиксация учебного содержания, </a:t>
            </a:r>
          </a:p>
          <a:p>
            <a:pPr marL="355600" indent="-355600"/>
            <a:r>
              <a:rPr lang="ru-RU" sz="2200" b="1">
                <a:latin typeface="Arial" charset="0"/>
              </a:rPr>
              <a:t>     в котором были допущены ошибки,</a:t>
            </a:r>
          </a:p>
          <a:p>
            <a:pPr marL="355600" indent="-355600"/>
            <a:r>
              <a:rPr lang="ru-RU" sz="2200" b="1">
                <a:latin typeface="Arial" charset="0"/>
              </a:rPr>
              <a:t>     во </a:t>
            </a:r>
            <a:r>
              <a:rPr lang="ru-RU" sz="2200" b="1" i="1">
                <a:latin typeface="Arial" charset="0"/>
              </a:rPr>
              <a:t>внешней речи</a:t>
            </a:r>
            <a:r>
              <a:rPr lang="ru-RU" sz="2200" b="1">
                <a:latin typeface="Arial" charset="0"/>
              </a:rPr>
              <a:t> и </a:t>
            </a:r>
            <a:r>
              <a:rPr lang="ru-RU" sz="2200" b="1" i="1">
                <a:latin typeface="Arial" charset="0"/>
              </a:rPr>
              <a:t>эталонах</a:t>
            </a:r>
          </a:p>
        </p:txBody>
      </p:sp>
      <p:sp>
        <p:nvSpPr>
          <p:cNvPr id="34821" name="Text Box 6"/>
          <p:cNvSpPr txBox="1">
            <a:spLocks noChangeArrowheads="1"/>
          </p:cNvSpPr>
          <p:nvPr/>
        </p:nvSpPr>
        <p:spPr bwMode="auto">
          <a:xfrm>
            <a:off x="500063" y="1484313"/>
            <a:ext cx="8072437" cy="1065212"/>
          </a:xfrm>
          <a:prstGeom prst="rect">
            <a:avLst/>
          </a:prstGeom>
          <a:solidFill>
            <a:srgbClr val="FFFFD9"/>
          </a:solidFill>
          <a:ln w="12700" cap="sq">
            <a:solidFill>
              <a:srgbClr val="FFFF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ru-RU" sz="2000" b="1">
                <a:latin typeface="Arial" charset="0"/>
              </a:rPr>
              <a:t>Цель этапа:</a:t>
            </a:r>
          </a:p>
          <a:p>
            <a:pPr>
              <a:spcBef>
                <a:spcPct val="15000"/>
              </a:spcBef>
            </a:pPr>
            <a:r>
              <a:rPr lang="ru-RU" sz="2000">
                <a:latin typeface="Arial" charset="0"/>
              </a:rPr>
              <a:t>Закрепление способов действий (правил, алгоритмов и т.д.), вызвавших затруднение.</a:t>
            </a: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075738" cy="6861175"/>
            <a:chOff x="6" y="1"/>
            <a:chExt cx="5717" cy="4322"/>
          </a:xfrm>
        </p:grpSpPr>
        <p:sp>
          <p:nvSpPr>
            <p:cNvPr id="34823" name="Rectangle 3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34824" name="Rectangle 4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379413" y="2622550"/>
            <a:ext cx="8424862" cy="3600450"/>
          </a:xfrm>
          <a:prstGeom prst="rect">
            <a:avLst/>
          </a:prstGeom>
          <a:solidFill>
            <a:srgbClr val="CCFFFF"/>
          </a:solidFill>
          <a:ln w="19050" cap="sq">
            <a:solidFill>
              <a:srgbClr val="66FF99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395288" y="404813"/>
            <a:ext cx="8280400" cy="838200"/>
          </a:xfrm>
          <a:prstGeom prst="rect">
            <a:avLst/>
          </a:prstGeom>
          <a:noFill/>
          <a:ln w="28575">
            <a:solidFill>
              <a:srgbClr val="6699FF"/>
            </a:solidFill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30000"/>
              </a:spcBef>
            </a:pPr>
            <a:r>
              <a:rPr lang="ru-RU" sz="2200" b="1">
                <a:solidFill>
                  <a:srgbClr val="E80000"/>
                </a:solidFill>
                <a:latin typeface="Arial" charset="0"/>
              </a:rPr>
              <a:t>6. Самостоятельная работа с самопроверкой по эталону</a:t>
            </a:r>
            <a:endParaRPr lang="ru-RU" sz="2400" b="1">
              <a:solidFill>
                <a:srgbClr val="E80000"/>
              </a:solidFill>
              <a:latin typeface="Arial" charset="0"/>
            </a:endParaRPr>
          </a:p>
        </p:txBody>
      </p:sp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395288" y="1412875"/>
            <a:ext cx="8280400" cy="1141413"/>
          </a:xfrm>
          <a:prstGeom prst="rect">
            <a:avLst/>
          </a:prstGeom>
          <a:solidFill>
            <a:srgbClr val="FFFFD9"/>
          </a:solidFill>
          <a:ln w="12700" cap="sq">
            <a:solidFill>
              <a:srgbClr val="FFFF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ru-RU" sz="2000" b="1">
                <a:latin typeface="Arial" charset="0"/>
              </a:rPr>
              <a:t>Цель этапа:</a:t>
            </a:r>
          </a:p>
          <a:p>
            <a:pPr>
              <a:spcBef>
                <a:spcPct val="30000"/>
              </a:spcBef>
            </a:pPr>
            <a:r>
              <a:rPr lang="ru-RU" sz="2000">
                <a:latin typeface="Arial" charset="0"/>
              </a:rPr>
              <a:t>Самопроверка ЗУН, вызвавших затруднения,</a:t>
            </a:r>
          </a:p>
          <a:p>
            <a:pPr>
              <a:spcBef>
                <a:spcPct val="10000"/>
              </a:spcBef>
            </a:pPr>
            <a:r>
              <a:rPr lang="ru-RU" sz="2000">
                <a:latin typeface="Arial" charset="0"/>
              </a:rPr>
              <a:t>индивидуальная рефлексия достижения цели.</a:t>
            </a:r>
          </a:p>
        </p:txBody>
      </p:sp>
      <p:pic>
        <p:nvPicPr>
          <p:cNvPr id="63493" name="Picture 5" descr="Peterson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3152775"/>
            <a:ext cx="2016125" cy="2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2987675" y="2781300"/>
            <a:ext cx="5816600" cy="30194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marL="355600" indent="-355600">
              <a:spcBef>
                <a:spcPct val="50000"/>
              </a:spcBef>
            </a:pPr>
            <a:r>
              <a:rPr lang="ru-RU" sz="2100" b="1">
                <a:latin typeface="Arial" charset="0"/>
              </a:rPr>
              <a:t>1. Самостоятельная работа </a:t>
            </a:r>
            <a:r>
              <a:rPr lang="ru-RU" sz="2100" b="1" i="1">
                <a:latin typeface="Arial" charset="0"/>
              </a:rPr>
              <a:t>№</a:t>
            </a:r>
            <a:r>
              <a:rPr lang="ru-RU" sz="2100" b="1">
                <a:latin typeface="Arial" charset="0"/>
              </a:rPr>
              <a:t> 2 </a:t>
            </a:r>
          </a:p>
          <a:p>
            <a:pPr marL="355600" indent="-355600"/>
            <a:r>
              <a:rPr lang="ru-RU" sz="2000" b="1">
                <a:latin typeface="Arial" charset="0"/>
              </a:rPr>
              <a:t>     (</a:t>
            </a:r>
            <a:r>
              <a:rPr lang="ru-RU" sz="2000" b="1" i="1">
                <a:latin typeface="Arial" charset="0"/>
              </a:rPr>
              <a:t>аналогичная С.р. № 1</a:t>
            </a:r>
            <a:r>
              <a:rPr lang="ru-RU" sz="2000" b="1">
                <a:latin typeface="Arial" charset="0"/>
              </a:rPr>
              <a:t>)</a:t>
            </a:r>
          </a:p>
          <a:p>
            <a:pPr marL="355600" indent="-355600"/>
            <a:r>
              <a:rPr lang="ru-RU" sz="2000" b="1" i="1">
                <a:solidFill>
                  <a:srgbClr val="009999"/>
                </a:solidFill>
                <a:latin typeface="Arial" charset="0"/>
              </a:rPr>
              <a:t>      </a:t>
            </a:r>
            <a:r>
              <a:rPr lang="ru-RU" sz="2000" b="1" i="1">
                <a:latin typeface="Arial" charset="0"/>
              </a:rPr>
              <a:t>выбираются только те задания,</a:t>
            </a:r>
          </a:p>
          <a:p>
            <a:pPr marL="355600" indent="-355600"/>
            <a:r>
              <a:rPr lang="ru-RU" sz="2000" b="1" i="1">
                <a:latin typeface="Arial" charset="0"/>
              </a:rPr>
              <a:t>      в которых были допущены ошибки</a:t>
            </a:r>
          </a:p>
          <a:p>
            <a:pPr marL="355600" indent="-355600">
              <a:spcBef>
                <a:spcPct val="40000"/>
              </a:spcBef>
            </a:pPr>
            <a:r>
              <a:rPr lang="ru-RU" sz="2100" b="1">
                <a:latin typeface="Arial" charset="0"/>
              </a:rPr>
              <a:t>2.  Самопроверка</a:t>
            </a:r>
          </a:p>
          <a:p>
            <a:pPr marL="355600" indent="-355600" algn="just"/>
            <a:r>
              <a:rPr lang="ru-RU" sz="2100" b="1">
                <a:latin typeface="Arial" charset="0"/>
              </a:rPr>
              <a:t>     </a:t>
            </a:r>
            <a:r>
              <a:rPr lang="ru-RU" sz="2000" b="1">
                <a:latin typeface="Arial" charset="0"/>
              </a:rPr>
              <a:t>(</a:t>
            </a:r>
            <a:r>
              <a:rPr lang="ru-RU" sz="2000" b="1" i="1">
                <a:latin typeface="Arial" charset="0"/>
              </a:rPr>
              <a:t>по эталону для самопроверки</a:t>
            </a:r>
            <a:r>
              <a:rPr lang="ru-RU" sz="2000" b="1">
                <a:latin typeface="Arial" charset="0"/>
              </a:rPr>
              <a:t>)</a:t>
            </a:r>
          </a:p>
          <a:p>
            <a:pPr marL="355600" indent="-355600">
              <a:spcBef>
                <a:spcPct val="40000"/>
              </a:spcBef>
            </a:pPr>
            <a:r>
              <a:rPr lang="ru-RU" sz="2100" b="1">
                <a:latin typeface="Arial" charset="0"/>
              </a:rPr>
              <a:t>3. Фиксация результата</a:t>
            </a:r>
          </a:p>
          <a:p>
            <a:pPr marL="355600" indent="-355600">
              <a:spcBef>
                <a:spcPct val="40000"/>
              </a:spcBef>
            </a:pPr>
            <a:r>
              <a:rPr lang="ru-RU" sz="2100" b="1">
                <a:latin typeface="Arial" charset="0"/>
              </a:rPr>
              <a:t>4. Ситуация  успеха</a:t>
            </a: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075738" cy="6861175"/>
            <a:chOff x="6" y="1"/>
            <a:chExt cx="5717" cy="4322"/>
          </a:xfrm>
        </p:grpSpPr>
        <p:sp>
          <p:nvSpPr>
            <p:cNvPr id="36873" name="Rectangle 3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36874" name="Rectangle 4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2"/>
          <p:cNvSpPr txBox="1">
            <a:spLocks noChangeArrowheads="1"/>
          </p:cNvSpPr>
          <p:nvPr/>
        </p:nvSpPr>
        <p:spPr bwMode="auto">
          <a:xfrm>
            <a:off x="3490913" y="1052513"/>
            <a:ext cx="1655762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>
                <a:solidFill>
                  <a:srgbClr val="E80000"/>
                </a:solidFill>
                <a:latin typeface="Arial" charset="0"/>
              </a:rPr>
              <a:t>2 группы</a:t>
            </a:r>
          </a:p>
        </p:txBody>
      </p:sp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900113" y="2206625"/>
            <a:ext cx="3025775" cy="1379538"/>
          </a:xfrm>
          <a:prstGeom prst="rect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200" b="1" u="sng">
                <a:solidFill>
                  <a:srgbClr val="E80000"/>
                </a:solidFill>
                <a:latin typeface="Arial" charset="0"/>
              </a:rPr>
              <a:t>1 группа</a:t>
            </a:r>
          </a:p>
          <a:p>
            <a:pPr algn="ctr">
              <a:spcBef>
                <a:spcPct val="20000"/>
              </a:spcBef>
              <a:spcAft>
                <a:spcPct val="10000"/>
              </a:spcAft>
            </a:pPr>
            <a:r>
              <a:rPr lang="ru-RU" sz="1900" b="1">
                <a:solidFill>
                  <a:schemeClr val="accent2"/>
                </a:solidFill>
                <a:latin typeface="Arial" charset="0"/>
              </a:rPr>
              <a:t>Самопроверка заданий более высокого уровня сложности</a:t>
            </a:r>
          </a:p>
        </p:txBody>
      </p:sp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5148263" y="2205038"/>
            <a:ext cx="3025775" cy="1379537"/>
          </a:xfrm>
          <a:prstGeom prst="rect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200" b="1" u="sng">
                <a:solidFill>
                  <a:srgbClr val="E80000"/>
                </a:solidFill>
                <a:latin typeface="Arial" charset="0"/>
              </a:rPr>
              <a:t>2 группа</a:t>
            </a:r>
          </a:p>
          <a:p>
            <a:pPr algn="ctr">
              <a:spcBef>
                <a:spcPct val="20000"/>
              </a:spcBef>
            </a:pPr>
            <a:r>
              <a:rPr lang="ru-RU" sz="1900" b="1">
                <a:solidFill>
                  <a:schemeClr val="accent2"/>
                </a:solidFill>
                <a:latin typeface="Arial" charset="0"/>
              </a:rPr>
              <a:t>Самопроверка самостоятельной работы № 2</a:t>
            </a:r>
          </a:p>
        </p:txBody>
      </p:sp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2987675" y="3933825"/>
            <a:ext cx="3025775" cy="708025"/>
          </a:xfrm>
          <a:prstGeom prst="rect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000" b="1" i="1">
                <a:solidFill>
                  <a:schemeClr val="accent2"/>
                </a:solidFill>
                <a:latin typeface="Arial" charset="0"/>
              </a:rPr>
              <a:t>Фиксация результатов</a:t>
            </a:r>
          </a:p>
        </p:txBody>
      </p:sp>
      <p:sp>
        <p:nvSpPr>
          <p:cNvPr id="37894" name="Line 6"/>
          <p:cNvSpPr>
            <a:spLocks noChangeShapeType="1"/>
          </p:cNvSpPr>
          <p:nvPr/>
        </p:nvSpPr>
        <p:spPr bwMode="auto">
          <a:xfrm flipH="1">
            <a:off x="3059113" y="1557338"/>
            <a:ext cx="576262" cy="431800"/>
          </a:xfrm>
          <a:prstGeom prst="line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stealth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7895" name="Line 7"/>
          <p:cNvSpPr>
            <a:spLocks noChangeShapeType="1"/>
          </p:cNvSpPr>
          <p:nvPr/>
        </p:nvSpPr>
        <p:spPr bwMode="auto">
          <a:xfrm>
            <a:off x="4932363" y="1557338"/>
            <a:ext cx="576262" cy="503237"/>
          </a:xfrm>
          <a:prstGeom prst="line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stealth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7896" name="Line 8"/>
          <p:cNvSpPr>
            <a:spLocks noChangeShapeType="1"/>
          </p:cNvSpPr>
          <p:nvPr/>
        </p:nvSpPr>
        <p:spPr bwMode="auto">
          <a:xfrm flipH="1">
            <a:off x="5508625" y="3644900"/>
            <a:ext cx="209550" cy="174625"/>
          </a:xfrm>
          <a:prstGeom prst="line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stealth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7897" name="Line 9"/>
          <p:cNvSpPr>
            <a:spLocks noChangeShapeType="1"/>
          </p:cNvSpPr>
          <p:nvPr/>
        </p:nvSpPr>
        <p:spPr bwMode="auto">
          <a:xfrm>
            <a:off x="3348038" y="3644900"/>
            <a:ext cx="188912" cy="196850"/>
          </a:xfrm>
          <a:prstGeom prst="line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stealth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7898" name="Line 12"/>
          <p:cNvSpPr>
            <a:spLocks noChangeShapeType="1"/>
          </p:cNvSpPr>
          <p:nvPr/>
        </p:nvSpPr>
        <p:spPr bwMode="auto">
          <a:xfrm flipH="1">
            <a:off x="4500563" y="4641850"/>
            <a:ext cx="0" cy="215900"/>
          </a:xfrm>
          <a:prstGeom prst="line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stealth" w="lg" len="lg"/>
          </a:ln>
        </p:spPr>
        <p:txBody>
          <a:bodyPr wrap="none"/>
          <a:lstStyle/>
          <a:p>
            <a:endParaRPr lang="ru-RU"/>
          </a:p>
        </p:txBody>
      </p:sp>
      <p:sp>
        <p:nvSpPr>
          <p:cNvPr id="37899" name="Text Box 13"/>
          <p:cNvSpPr txBox="1">
            <a:spLocks noChangeArrowheads="1"/>
          </p:cNvSpPr>
          <p:nvPr/>
        </p:nvSpPr>
        <p:spPr bwMode="auto">
          <a:xfrm>
            <a:off x="2987675" y="4857750"/>
            <a:ext cx="3025775" cy="400050"/>
          </a:xfrm>
          <a:prstGeom prst="rect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000" b="1" i="1">
                <a:solidFill>
                  <a:schemeClr val="accent2"/>
                </a:solidFill>
                <a:latin typeface="Arial" charset="0"/>
              </a:rPr>
              <a:t>Ситуация успеха</a:t>
            </a:r>
          </a:p>
        </p:txBody>
      </p:sp>
      <p:sp>
        <p:nvSpPr>
          <p:cNvPr id="37900" name="Text Box 14"/>
          <p:cNvSpPr txBox="1">
            <a:spLocks noChangeArrowheads="1"/>
          </p:cNvSpPr>
          <p:nvPr/>
        </p:nvSpPr>
        <p:spPr bwMode="auto">
          <a:xfrm>
            <a:off x="2987675" y="5638800"/>
            <a:ext cx="3025775" cy="708025"/>
          </a:xfrm>
          <a:prstGeom prst="rect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000" b="1" i="1">
                <a:solidFill>
                  <a:schemeClr val="accent2"/>
                </a:solidFill>
                <a:latin typeface="Arial" charset="0"/>
              </a:rPr>
              <a:t>Вариативное домашнее задание</a:t>
            </a:r>
          </a:p>
        </p:txBody>
      </p:sp>
      <p:sp>
        <p:nvSpPr>
          <p:cNvPr id="37901" name="Line 15"/>
          <p:cNvSpPr>
            <a:spLocks noChangeShapeType="1"/>
          </p:cNvSpPr>
          <p:nvPr/>
        </p:nvSpPr>
        <p:spPr bwMode="auto">
          <a:xfrm flipH="1">
            <a:off x="4500563" y="5343525"/>
            <a:ext cx="0" cy="215900"/>
          </a:xfrm>
          <a:prstGeom prst="line">
            <a:avLst/>
          </a:prstGeom>
          <a:noFill/>
          <a:ln w="28575" cap="sq">
            <a:solidFill>
              <a:schemeClr val="accent2"/>
            </a:solidFill>
            <a:miter lim="800000"/>
            <a:headEnd type="none" w="sm" len="sm"/>
            <a:tailEnd type="stealth" w="lg" len="lg"/>
          </a:ln>
        </p:spPr>
        <p:txBody>
          <a:bodyPr wrap="none"/>
          <a:lstStyle/>
          <a:p>
            <a:endParaRPr lang="ru-RU"/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075738" cy="6861175"/>
            <a:chOff x="6" y="1"/>
            <a:chExt cx="5717" cy="4322"/>
          </a:xfrm>
        </p:grpSpPr>
        <p:sp>
          <p:nvSpPr>
            <p:cNvPr id="37903" name="Rectangle 3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37904" name="Rectangle 4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395288" y="2867025"/>
            <a:ext cx="8408987" cy="3600450"/>
          </a:xfrm>
          <a:prstGeom prst="rect">
            <a:avLst/>
          </a:prstGeom>
          <a:solidFill>
            <a:srgbClr val="CCFFFF"/>
          </a:solidFill>
          <a:ln w="19050" cap="sq">
            <a:solidFill>
              <a:srgbClr val="66FF99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2622550" y="3319463"/>
            <a:ext cx="6176963" cy="290353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marL="457200" indent="-457200">
              <a:spcBef>
                <a:spcPct val="85000"/>
              </a:spcBef>
            </a:pPr>
            <a:r>
              <a:rPr lang="ru-RU" sz="2100" b="1">
                <a:latin typeface="Arial" charset="0"/>
              </a:rPr>
              <a:t>1. Задания, в которых требуется применить</a:t>
            </a:r>
          </a:p>
          <a:p>
            <a:pPr marL="457200" indent="-457200"/>
            <a:r>
              <a:rPr lang="ru-RU" sz="2100" b="1">
                <a:latin typeface="Arial" charset="0"/>
              </a:rPr>
              <a:t>    изученные знания при решении задач</a:t>
            </a:r>
          </a:p>
          <a:p>
            <a:pPr marL="457200" indent="-457200"/>
            <a:r>
              <a:rPr lang="ru-RU" sz="2100" b="1">
                <a:latin typeface="Arial" charset="0"/>
              </a:rPr>
              <a:t>    более высокого уровня сложности </a:t>
            </a:r>
          </a:p>
          <a:p>
            <a:pPr marL="457200" indent="-457200">
              <a:spcBef>
                <a:spcPct val="85000"/>
              </a:spcBef>
            </a:pPr>
            <a:r>
              <a:rPr lang="ru-RU" sz="2100" b="1">
                <a:latin typeface="Arial" charset="0"/>
              </a:rPr>
              <a:t>2. Задания на повторение</a:t>
            </a:r>
          </a:p>
          <a:p>
            <a:pPr marL="457200" indent="-457200">
              <a:spcBef>
                <a:spcPct val="85000"/>
              </a:spcBef>
            </a:pPr>
            <a:r>
              <a:rPr lang="ru-RU" sz="2100" b="1">
                <a:latin typeface="Arial" charset="0"/>
              </a:rPr>
              <a:t>3. Задания на пропедевтику изучения</a:t>
            </a:r>
          </a:p>
          <a:p>
            <a:pPr marL="457200" indent="-457200"/>
            <a:r>
              <a:rPr lang="ru-RU" sz="2100" b="1">
                <a:latin typeface="Arial" charset="0"/>
              </a:rPr>
              <a:t>    последующих тем</a:t>
            </a:r>
          </a:p>
          <a:p>
            <a:pPr marL="457200" indent="-457200" algn="just"/>
            <a:r>
              <a:rPr lang="ru-RU" sz="2100" b="1">
                <a:latin typeface="Arial" charset="0"/>
              </a:rPr>
              <a:t>      </a:t>
            </a:r>
            <a:endParaRPr lang="ru-RU" b="1" i="1">
              <a:latin typeface="Arial" charset="0"/>
            </a:endParaRPr>
          </a:p>
        </p:txBody>
      </p:sp>
      <p:sp>
        <p:nvSpPr>
          <p:cNvPr id="39940" name="Rectangle 5"/>
          <p:cNvSpPr>
            <a:spLocks noChangeArrowheads="1"/>
          </p:cNvSpPr>
          <p:nvPr/>
        </p:nvSpPr>
        <p:spPr bwMode="auto">
          <a:xfrm>
            <a:off x="468313" y="404813"/>
            <a:ext cx="8135937" cy="838200"/>
          </a:xfrm>
          <a:prstGeom prst="rect">
            <a:avLst/>
          </a:prstGeom>
          <a:noFill/>
          <a:ln w="28575">
            <a:solidFill>
              <a:srgbClr val="6699FF"/>
            </a:solidFill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30000"/>
              </a:spcBef>
            </a:pPr>
            <a:r>
              <a:rPr lang="ru-RU" sz="2400" b="1">
                <a:solidFill>
                  <a:srgbClr val="E80000"/>
                </a:solidFill>
                <a:latin typeface="Arial" charset="0"/>
              </a:rPr>
              <a:t>7. Включение в систему знаний и повторение    </a:t>
            </a:r>
          </a:p>
        </p:txBody>
      </p:sp>
      <p:sp>
        <p:nvSpPr>
          <p:cNvPr id="39941" name="Text Box 6"/>
          <p:cNvSpPr txBox="1">
            <a:spLocks noChangeArrowheads="1"/>
          </p:cNvSpPr>
          <p:nvPr/>
        </p:nvSpPr>
        <p:spPr bwMode="auto">
          <a:xfrm>
            <a:off x="468313" y="1341438"/>
            <a:ext cx="8135937" cy="1416050"/>
          </a:xfrm>
          <a:prstGeom prst="rect">
            <a:avLst/>
          </a:prstGeom>
          <a:solidFill>
            <a:srgbClr val="FFFFD9"/>
          </a:solidFill>
          <a:ln w="12700" cap="sq">
            <a:solidFill>
              <a:srgbClr val="FFFF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ru-RU" sz="2000" b="1">
                <a:latin typeface="Arial" charset="0"/>
              </a:rPr>
              <a:t>Цель этапа:</a:t>
            </a:r>
          </a:p>
          <a:p>
            <a:pPr>
              <a:spcBef>
                <a:spcPct val="30000"/>
              </a:spcBef>
            </a:pPr>
            <a:r>
              <a:rPr lang="ru-RU" sz="2000">
                <a:latin typeface="Arial" charset="0"/>
              </a:rPr>
              <a:t>Применение понятий и способов действий, вызвавших затруднения, повторение и закрепление ранее изученного и подготовка к изучению следующих разделов курса.</a:t>
            </a: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075738" cy="6861175"/>
            <a:chOff x="6" y="1"/>
            <a:chExt cx="5717" cy="4322"/>
          </a:xfrm>
        </p:grpSpPr>
        <p:sp>
          <p:nvSpPr>
            <p:cNvPr id="39945" name="Rectangle 3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39946" name="Rectangle 4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pic>
        <p:nvPicPr>
          <p:cNvPr id="10137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3757613"/>
            <a:ext cx="2011362" cy="223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13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398463" y="404813"/>
            <a:ext cx="8280400" cy="722312"/>
          </a:xfrm>
          <a:prstGeom prst="rect">
            <a:avLst/>
          </a:prstGeom>
          <a:noFill/>
          <a:ln w="28575">
            <a:solidFill>
              <a:srgbClr val="6699FF"/>
            </a:solidFill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30000"/>
              </a:spcBef>
            </a:pPr>
            <a:r>
              <a:rPr lang="ru-RU" sz="2400" b="1">
                <a:solidFill>
                  <a:srgbClr val="E80000"/>
                </a:solidFill>
                <a:latin typeface="Arial" charset="0"/>
              </a:rPr>
              <a:t>8. Рефлексия деятельности на уроке </a:t>
            </a:r>
          </a:p>
        </p:txBody>
      </p:sp>
      <p:sp>
        <p:nvSpPr>
          <p:cNvPr id="41987" name="Text Box 3"/>
          <p:cNvSpPr txBox="1">
            <a:spLocks noChangeArrowheads="1"/>
          </p:cNvSpPr>
          <p:nvPr/>
        </p:nvSpPr>
        <p:spPr bwMode="auto">
          <a:xfrm>
            <a:off x="398463" y="1196975"/>
            <a:ext cx="8280400" cy="1111250"/>
          </a:xfrm>
          <a:prstGeom prst="rect">
            <a:avLst/>
          </a:prstGeom>
          <a:solidFill>
            <a:srgbClr val="FFFFD9"/>
          </a:solidFill>
          <a:ln w="12700" cap="sq">
            <a:solidFill>
              <a:srgbClr val="FFFF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ru-RU" sz="2000" b="1">
                <a:latin typeface="Arial" charset="0"/>
              </a:rPr>
              <a:t>Цель этапа:</a:t>
            </a:r>
          </a:p>
          <a:p>
            <a:pPr>
              <a:spcBef>
                <a:spcPct val="30000"/>
              </a:spcBef>
            </a:pPr>
            <a:r>
              <a:rPr lang="ru-RU" sz="2000">
                <a:latin typeface="Arial" charset="0"/>
              </a:rPr>
              <a:t>Соотнесение цели урока и его результатов, самооценка работы на уроке, осознание метода преодоления затруднений.</a:t>
            </a:r>
            <a:endParaRPr lang="ru-RU">
              <a:latin typeface="Arial" charset="0"/>
            </a:endParaRPr>
          </a:p>
        </p:txBody>
      </p:sp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287338" y="2492375"/>
            <a:ext cx="8391525" cy="4105275"/>
          </a:xfrm>
          <a:prstGeom prst="rect">
            <a:avLst/>
          </a:prstGeom>
          <a:solidFill>
            <a:srgbClr val="CCFFFF"/>
          </a:solidFill>
          <a:ln w="19050" cap="sq">
            <a:solidFill>
              <a:srgbClr val="66FF99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2860675" y="2630488"/>
            <a:ext cx="5995988" cy="35179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marL="533400" indent="-533400">
              <a:spcBef>
                <a:spcPct val="85000"/>
              </a:spcBef>
            </a:pPr>
            <a:r>
              <a:rPr lang="ru-RU" sz="1900" b="1">
                <a:latin typeface="Arial" charset="0"/>
              </a:rPr>
              <a:t>1. Фиксация содержания, которое было</a:t>
            </a:r>
          </a:p>
          <a:p>
            <a:pPr marL="533400" indent="-533400"/>
            <a:r>
              <a:rPr lang="ru-RU" sz="1900" b="1">
                <a:latin typeface="Arial" charset="0"/>
              </a:rPr>
              <a:t>    уточнено и закреплено</a:t>
            </a:r>
          </a:p>
          <a:p>
            <a:pPr marL="533400" indent="-533400">
              <a:spcBef>
                <a:spcPct val="40000"/>
              </a:spcBef>
            </a:pPr>
            <a:r>
              <a:rPr lang="ru-RU" sz="1900" b="1">
                <a:latin typeface="Arial" charset="0"/>
              </a:rPr>
              <a:t>2. Рефлексия </a:t>
            </a:r>
            <a:r>
              <a:rPr lang="ru-RU" sz="1900" b="1" i="1">
                <a:latin typeface="Arial" charset="0"/>
              </a:rPr>
              <a:t>коррекционной деятельности</a:t>
            </a:r>
          </a:p>
          <a:p>
            <a:pPr marL="533400" indent="-533400"/>
            <a:r>
              <a:rPr lang="ru-RU" sz="2000" b="1" i="1">
                <a:latin typeface="Arial" charset="0"/>
              </a:rPr>
              <a:t>    (затруднения, цель, шаги достижения</a:t>
            </a:r>
          </a:p>
          <a:p>
            <a:pPr marL="533400" indent="-533400"/>
            <a:r>
              <a:rPr lang="ru-RU" sz="2000" b="1" i="1">
                <a:latin typeface="Arial" charset="0"/>
              </a:rPr>
              <a:t>     результата, степень соответствия цели и результата)</a:t>
            </a:r>
          </a:p>
          <a:p>
            <a:pPr marL="533400" indent="-533400">
              <a:spcBef>
                <a:spcPct val="40000"/>
              </a:spcBef>
            </a:pPr>
            <a:r>
              <a:rPr lang="ru-RU" sz="2000" b="1">
                <a:latin typeface="Arial" charset="0"/>
              </a:rPr>
              <a:t>3. Самооценка деятельности на уроке</a:t>
            </a:r>
          </a:p>
          <a:p>
            <a:pPr marL="533400" indent="-533400">
              <a:spcBef>
                <a:spcPct val="40000"/>
              </a:spcBef>
            </a:pPr>
            <a:r>
              <a:rPr lang="ru-RU" sz="2000" b="1">
                <a:latin typeface="Arial" charset="0"/>
              </a:rPr>
              <a:t>4. Домашнее задание</a:t>
            </a:r>
          </a:p>
          <a:p>
            <a:pPr marL="533400" indent="-533400">
              <a:spcBef>
                <a:spcPct val="10000"/>
              </a:spcBef>
            </a:pPr>
            <a:r>
              <a:rPr lang="ru-RU" sz="2000" b="1" i="1">
                <a:latin typeface="Arial" charset="0"/>
              </a:rPr>
              <a:t>     (в соответствии с результатами</a:t>
            </a:r>
          </a:p>
          <a:p>
            <a:pPr marL="533400" indent="-533400"/>
            <a:r>
              <a:rPr lang="ru-RU" sz="2000" b="1" i="1">
                <a:latin typeface="Arial" charset="0"/>
              </a:rPr>
              <a:t>      деятельности  на уроке)</a:t>
            </a:r>
            <a:endParaRPr lang="ru-RU" b="1">
              <a:latin typeface="Arial" charset="0"/>
            </a:endParaRPr>
          </a:p>
        </p:txBody>
      </p:sp>
      <p:pic>
        <p:nvPicPr>
          <p:cNvPr id="66566" name="Picture 6" descr="Peterson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2925" y="3430588"/>
            <a:ext cx="2116138" cy="266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075738" cy="6861175"/>
            <a:chOff x="6" y="1"/>
            <a:chExt cx="5717" cy="4322"/>
          </a:xfrm>
        </p:grpSpPr>
        <p:sp>
          <p:nvSpPr>
            <p:cNvPr id="41993" name="Rectangle 3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41994" name="Rectangle 4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65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9"/>
          <p:cNvGrpSpPr>
            <a:grpSpLocks/>
          </p:cNvGrpSpPr>
          <p:nvPr/>
        </p:nvGrpSpPr>
        <p:grpSpPr bwMode="auto">
          <a:xfrm>
            <a:off x="0" y="0"/>
            <a:ext cx="9075738" cy="6861175"/>
            <a:chOff x="0" y="0"/>
            <a:chExt cx="9075738" cy="6861175"/>
          </a:xfrm>
        </p:grpSpPr>
        <p:sp>
          <p:nvSpPr>
            <p:cNvPr id="36869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9075738" cy="6861175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36870" name="Rectangle 4"/>
            <p:cNvSpPr>
              <a:spLocks noChangeArrowheads="1"/>
            </p:cNvSpPr>
            <p:nvPr/>
          </p:nvSpPr>
          <p:spPr bwMode="auto">
            <a:xfrm>
              <a:off x="271463" y="287338"/>
              <a:ext cx="8532813" cy="628650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sp>
        <p:nvSpPr>
          <p:cNvPr id="36867" name="Заголовок 1"/>
          <p:cNvSpPr txBox="1">
            <a:spLocks/>
          </p:cNvSpPr>
          <p:nvPr/>
        </p:nvSpPr>
        <p:spPr bwMode="auto">
          <a:xfrm>
            <a:off x="457200" y="274638"/>
            <a:ext cx="8229600" cy="79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lang="ru-RU" sz="4400" i="1">
                <a:solidFill>
                  <a:srgbClr val="FF0000"/>
                </a:solidFill>
                <a:latin typeface="Arial" charset="0"/>
              </a:rPr>
              <a:t>План урока рефлексии</a:t>
            </a:r>
          </a:p>
        </p:txBody>
      </p:sp>
      <p:sp>
        <p:nvSpPr>
          <p:cNvPr id="36868" name="Содержимое 2"/>
          <p:cNvSpPr txBox="1">
            <a:spLocks/>
          </p:cNvSpPr>
          <p:nvPr/>
        </p:nvSpPr>
        <p:spPr bwMode="auto">
          <a:xfrm>
            <a:off x="457200" y="1268412"/>
            <a:ext cx="8229600" cy="530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14350" indent="-514350" eaLnBrk="0" hangingPunct="0">
              <a:spcBef>
                <a:spcPct val="20000"/>
              </a:spcBef>
              <a:buFont typeface="+mj-lt"/>
              <a:buAutoNum type="arabicPeriod"/>
            </a:pPr>
            <a:r>
              <a:rPr lang="ru-RU" sz="2800" b="1" i="1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ru-RU" sz="2800" b="1" i="1" dirty="0">
                <a:solidFill>
                  <a:srgbClr val="002060"/>
                </a:solidFill>
                <a:latin typeface="Arial" charset="0"/>
              </a:rPr>
              <a:t>Зачем мы здесь?</a:t>
            </a:r>
          </a:p>
          <a:p>
            <a:pPr marL="514350" indent="-514350" eaLnBrk="0" hangingPunct="0">
              <a:spcBef>
                <a:spcPct val="20000"/>
              </a:spcBef>
              <a:buFont typeface="+mj-lt"/>
              <a:buAutoNum type="arabicPeriod"/>
            </a:pPr>
            <a:r>
              <a:rPr lang="ru-RU" sz="2800" b="1" i="1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ru-RU" sz="2800" b="1" i="1" dirty="0">
                <a:solidFill>
                  <a:srgbClr val="002060"/>
                </a:solidFill>
                <a:latin typeface="Arial" charset="0"/>
              </a:rPr>
              <a:t>Повторяем</a:t>
            </a:r>
          </a:p>
          <a:p>
            <a:pPr marL="514350" indent="-514350" eaLnBrk="0" hangingPunct="0">
              <a:spcBef>
                <a:spcPct val="20000"/>
              </a:spcBef>
              <a:buFont typeface="+mj-lt"/>
              <a:buAutoNum type="arabicPeriod"/>
            </a:pPr>
            <a:r>
              <a:rPr lang="ru-RU" sz="2800" b="1" i="1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ru-RU" sz="2800" b="1" i="1" dirty="0">
                <a:solidFill>
                  <a:srgbClr val="002060"/>
                </a:solidFill>
                <a:latin typeface="Arial" charset="0"/>
              </a:rPr>
              <a:t>Самостоятельная работа №1</a:t>
            </a:r>
          </a:p>
          <a:p>
            <a:pPr marL="514350" indent="-514350" eaLnBrk="0" hangingPunct="0">
              <a:spcBef>
                <a:spcPct val="20000"/>
              </a:spcBef>
              <a:buFont typeface="+mj-lt"/>
              <a:buAutoNum type="arabicPeriod"/>
            </a:pPr>
            <a:r>
              <a:rPr lang="ru-RU" sz="2800" b="1" i="1" dirty="0" smtClean="0">
                <a:solidFill>
                  <a:srgbClr val="002060"/>
                </a:solidFill>
                <a:latin typeface="Arial" charset="0"/>
              </a:rPr>
              <a:t>Ставим </a:t>
            </a:r>
            <a:r>
              <a:rPr lang="ru-RU" sz="2800" b="1" i="1" dirty="0">
                <a:solidFill>
                  <a:srgbClr val="002060"/>
                </a:solidFill>
                <a:latin typeface="Arial" charset="0"/>
              </a:rPr>
              <a:t>цель</a:t>
            </a:r>
          </a:p>
          <a:p>
            <a:pPr marL="514350" indent="-514350" eaLnBrk="0" hangingPunct="0">
              <a:spcBef>
                <a:spcPct val="20000"/>
              </a:spcBef>
              <a:buFont typeface="+mj-lt"/>
              <a:buAutoNum type="arabicPeriod"/>
            </a:pPr>
            <a:r>
              <a:rPr lang="ru-RU" sz="2800" b="1" i="1" dirty="0" smtClean="0">
                <a:solidFill>
                  <a:srgbClr val="002060"/>
                </a:solidFill>
                <a:latin typeface="Arial" charset="0"/>
              </a:rPr>
              <a:t>Работаем </a:t>
            </a:r>
            <a:r>
              <a:rPr lang="ru-RU" sz="2800" b="1" i="1" dirty="0">
                <a:solidFill>
                  <a:srgbClr val="002060"/>
                </a:solidFill>
                <a:latin typeface="Arial" charset="0"/>
              </a:rPr>
              <a:t>над ошибками</a:t>
            </a:r>
          </a:p>
          <a:p>
            <a:pPr marL="514350" indent="-514350" eaLnBrk="0" hangingPunct="0">
              <a:spcBef>
                <a:spcPct val="20000"/>
              </a:spcBef>
              <a:buFont typeface="+mj-lt"/>
              <a:buAutoNum type="arabicPeriod"/>
            </a:pPr>
            <a:r>
              <a:rPr lang="ru-RU" sz="2800" b="1" i="1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ru-RU" sz="2800" b="1" i="1" dirty="0">
                <a:solidFill>
                  <a:srgbClr val="002060"/>
                </a:solidFill>
                <a:latin typeface="Arial" charset="0"/>
              </a:rPr>
              <a:t>Самостоятельная работа №</a:t>
            </a:r>
            <a:r>
              <a:rPr lang="ru-RU" sz="2800" b="1" i="1" dirty="0" smtClean="0">
                <a:solidFill>
                  <a:srgbClr val="002060"/>
                </a:solidFill>
                <a:latin typeface="Arial" charset="0"/>
              </a:rPr>
              <a:t>2</a:t>
            </a:r>
          </a:p>
          <a:p>
            <a:pPr marL="514350" indent="-514350" eaLnBrk="0" hangingPunct="0">
              <a:spcBef>
                <a:spcPct val="20000"/>
              </a:spcBef>
              <a:buFont typeface="+mj-lt"/>
              <a:buAutoNum type="arabicPeriod"/>
            </a:pPr>
            <a:r>
              <a:rPr lang="ru-RU" sz="2800" b="1" i="1" dirty="0">
                <a:solidFill>
                  <a:srgbClr val="002060"/>
                </a:solidFill>
                <a:latin typeface="Arial" charset="0"/>
              </a:rPr>
              <a:t>Ставим цель</a:t>
            </a:r>
          </a:p>
          <a:p>
            <a:pPr marL="514350" indent="-514350" eaLnBrk="0" hangingPunct="0">
              <a:spcBef>
                <a:spcPct val="20000"/>
              </a:spcBef>
              <a:buFont typeface="+mj-lt"/>
              <a:buAutoNum type="arabicPeriod"/>
            </a:pPr>
            <a:r>
              <a:rPr lang="ru-RU" sz="2800" b="1" i="1" dirty="0">
                <a:solidFill>
                  <a:srgbClr val="002060"/>
                </a:solidFill>
                <a:latin typeface="Arial" charset="0"/>
              </a:rPr>
              <a:t>Работаем над </a:t>
            </a:r>
            <a:r>
              <a:rPr lang="ru-RU" sz="2800" b="1" i="1" dirty="0" smtClean="0">
                <a:solidFill>
                  <a:srgbClr val="002060"/>
                </a:solidFill>
                <a:latin typeface="Arial" charset="0"/>
              </a:rPr>
              <a:t>ошибками</a:t>
            </a:r>
            <a:endParaRPr lang="ru-RU" sz="2800" b="1" i="1" dirty="0">
              <a:solidFill>
                <a:srgbClr val="002060"/>
              </a:solidFill>
              <a:latin typeface="Arial" charset="0"/>
            </a:endParaRPr>
          </a:p>
          <a:p>
            <a:pPr marL="514350" indent="-514350" eaLnBrk="0" hangingPunct="0">
              <a:spcBef>
                <a:spcPct val="20000"/>
              </a:spcBef>
              <a:buFont typeface="+mj-lt"/>
              <a:buAutoNum type="arabicPeriod"/>
            </a:pPr>
            <a:r>
              <a:rPr lang="ru-RU" sz="2800" b="1" i="1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ru-RU" sz="2800" b="1" i="1" dirty="0">
                <a:solidFill>
                  <a:srgbClr val="002060"/>
                </a:solidFill>
                <a:latin typeface="Arial" charset="0"/>
              </a:rPr>
              <a:t>Применяем</a:t>
            </a:r>
          </a:p>
          <a:p>
            <a:pPr marL="514350" indent="-514350" eaLnBrk="0" hangingPunct="0">
              <a:spcBef>
                <a:spcPct val="20000"/>
              </a:spcBef>
              <a:buFont typeface="+mj-lt"/>
              <a:buAutoNum type="arabicPeriod"/>
            </a:pPr>
            <a:r>
              <a:rPr lang="ru-RU" sz="2800" b="1" i="1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ru-RU" sz="2800" b="1" i="1" dirty="0">
                <a:solidFill>
                  <a:srgbClr val="002060"/>
                </a:solidFill>
                <a:latin typeface="Arial" charset="0"/>
              </a:rPr>
              <a:t>Итог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0" y="188913"/>
            <a:ext cx="914400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solidFill>
                  <a:schemeClr val="tx2"/>
                </a:solidFill>
                <a:latin typeface="+mn-lt"/>
              </a:rPr>
              <a:t>Как исправить свою ошибку?</a:t>
            </a:r>
          </a:p>
        </p:txBody>
      </p:sp>
      <p:sp>
        <p:nvSpPr>
          <p:cNvPr id="41" name="Прямоугольник 40"/>
          <p:cNvSpPr/>
          <p:nvPr/>
        </p:nvSpPr>
        <p:spPr bwMode="auto">
          <a:xfrm>
            <a:off x="4429125" y="1714500"/>
            <a:ext cx="3714750" cy="428625"/>
          </a:xfrm>
          <a:prstGeom prst="rect">
            <a:avLst/>
          </a:prstGeom>
          <a:solidFill>
            <a:srgbClr val="FFFFFF"/>
          </a:solidFill>
          <a:ln>
            <a:solidFill>
              <a:srgbClr val="00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1988" name="TextBox 31"/>
          <p:cNvSpPr txBox="1">
            <a:spLocks noChangeArrowheads="1"/>
          </p:cNvSpPr>
          <p:nvPr/>
        </p:nvSpPr>
        <p:spPr bwMode="auto">
          <a:xfrm>
            <a:off x="4416425" y="1574800"/>
            <a:ext cx="37147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>
                <a:solidFill>
                  <a:schemeClr val="tx2"/>
                </a:solidFill>
                <a:latin typeface="Arial Narrow" pitchFamily="34" charset="0"/>
              </a:rPr>
              <a:t>повтори задание</a:t>
            </a:r>
          </a:p>
        </p:txBody>
      </p:sp>
      <p:sp>
        <p:nvSpPr>
          <p:cNvPr id="48" name="Прямоугольник 47"/>
          <p:cNvSpPr/>
          <p:nvPr/>
        </p:nvSpPr>
        <p:spPr bwMode="auto">
          <a:xfrm>
            <a:off x="4429125" y="3316288"/>
            <a:ext cx="3714750" cy="855662"/>
          </a:xfrm>
          <a:prstGeom prst="rect">
            <a:avLst/>
          </a:prstGeom>
          <a:solidFill>
            <a:srgbClr val="FFFFFF"/>
          </a:solidFill>
          <a:ln>
            <a:solidFill>
              <a:srgbClr val="00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1990" name="TextBox 33"/>
          <p:cNvSpPr txBox="1">
            <a:spLocks noChangeArrowheads="1"/>
          </p:cNvSpPr>
          <p:nvPr/>
        </p:nvSpPr>
        <p:spPr bwMode="auto">
          <a:xfrm>
            <a:off x="4445000" y="3163888"/>
            <a:ext cx="371475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>
                <a:solidFill>
                  <a:schemeClr val="tx2"/>
                </a:solidFill>
                <a:latin typeface="Arial Narrow" pitchFamily="34" charset="0"/>
              </a:rPr>
              <a:t>исправь ошибку, проговаривая правило</a:t>
            </a:r>
          </a:p>
        </p:txBody>
      </p:sp>
      <p:sp>
        <p:nvSpPr>
          <p:cNvPr id="49" name="Прямоугольник 48"/>
          <p:cNvSpPr/>
          <p:nvPr/>
        </p:nvSpPr>
        <p:spPr bwMode="auto">
          <a:xfrm>
            <a:off x="4429125" y="4325938"/>
            <a:ext cx="3714750" cy="857250"/>
          </a:xfrm>
          <a:prstGeom prst="rect">
            <a:avLst/>
          </a:prstGeom>
          <a:solidFill>
            <a:srgbClr val="FFFFFF"/>
          </a:solidFill>
          <a:ln>
            <a:solidFill>
              <a:srgbClr val="00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1992" name="TextBox 34"/>
          <p:cNvSpPr txBox="1">
            <a:spLocks noChangeArrowheads="1"/>
          </p:cNvSpPr>
          <p:nvPr/>
        </p:nvSpPr>
        <p:spPr bwMode="auto">
          <a:xfrm>
            <a:off x="4416425" y="4171950"/>
            <a:ext cx="371475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>
                <a:solidFill>
                  <a:schemeClr val="tx2"/>
                </a:solidFill>
                <a:latin typeface="Arial Narrow" pitchFamily="34" charset="0"/>
              </a:rPr>
              <a:t>выбери и реши </a:t>
            </a:r>
          </a:p>
          <a:p>
            <a:pPr algn="ctr"/>
            <a:r>
              <a:rPr lang="ru-RU" sz="3200">
                <a:solidFill>
                  <a:schemeClr val="tx2"/>
                </a:solidFill>
                <a:latin typeface="Arial Narrow" pitchFamily="34" charset="0"/>
              </a:rPr>
              <a:t>2 похожих задания</a:t>
            </a:r>
          </a:p>
        </p:txBody>
      </p:sp>
      <p:sp>
        <p:nvSpPr>
          <p:cNvPr id="50" name="Прямоугольник 49"/>
          <p:cNvSpPr/>
          <p:nvPr/>
        </p:nvSpPr>
        <p:spPr bwMode="auto">
          <a:xfrm>
            <a:off x="4429125" y="5326063"/>
            <a:ext cx="3714750" cy="428625"/>
          </a:xfrm>
          <a:prstGeom prst="rect">
            <a:avLst/>
          </a:prstGeom>
          <a:solidFill>
            <a:srgbClr val="FFFFFF"/>
          </a:solidFill>
          <a:ln>
            <a:solidFill>
              <a:srgbClr val="00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1994" name="TextBox 35"/>
          <p:cNvSpPr txBox="1">
            <a:spLocks noChangeArrowheads="1"/>
          </p:cNvSpPr>
          <p:nvPr/>
        </p:nvSpPr>
        <p:spPr bwMode="auto">
          <a:xfrm>
            <a:off x="4416425" y="5203825"/>
            <a:ext cx="37147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>
                <a:solidFill>
                  <a:schemeClr val="tx2"/>
                </a:solidFill>
                <a:latin typeface="Arial Narrow" pitchFamily="34" charset="0"/>
              </a:rPr>
              <a:t>проверь по образцу</a:t>
            </a:r>
          </a:p>
        </p:txBody>
      </p:sp>
      <p:sp>
        <p:nvSpPr>
          <p:cNvPr id="51" name="Прямоугольник 50"/>
          <p:cNvSpPr/>
          <p:nvPr/>
        </p:nvSpPr>
        <p:spPr bwMode="auto">
          <a:xfrm>
            <a:off x="4429125" y="5918200"/>
            <a:ext cx="3714750" cy="428625"/>
          </a:xfrm>
          <a:prstGeom prst="rect">
            <a:avLst/>
          </a:prstGeom>
          <a:solidFill>
            <a:srgbClr val="FFFFFF"/>
          </a:solidFill>
          <a:ln>
            <a:solidFill>
              <a:srgbClr val="00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1996" name="TextBox 36"/>
          <p:cNvSpPr txBox="1">
            <a:spLocks noChangeArrowheads="1"/>
          </p:cNvSpPr>
          <p:nvPr/>
        </p:nvSpPr>
        <p:spPr bwMode="auto">
          <a:xfrm>
            <a:off x="4419600" y="5838825"/>
            <a:ext cx="371475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>
                <a:solidFill>
                  <a:srgbClr val="00B050"/>
                </a:solidFill>
                <a:latin typeface="Arial Narrow" pitchFamily="34" charset="0"/>
              </a:rPr>
              <a:t>+</a:t>
            </a:r>
            <a:r>
              <a:rPr lang="ru-RU" sz="3200">
                <a:solidFill>
                  <a:schemeClr val="tx2"/>
                </a:solidFill>
                <a:latin typeface="Arial Narrow" pitchFamily="34" charset="0"/>
              </a:rPr>
              <a:t> или </a:t>
            </a:r>
            <a:r>
              <a:rPr lang="ru-RU" sz="3200" b="1">
                <a:solidFill>
                  <a:srgbClr val="00B050"/>
                </a:solidFill>
                <a:latin typeface="Arial Narrow" pitchFamily="34" charset="0"/>
              </a:rPr>
              <a:t>?</a:t>
            </a:r>
          </a:p>
        </p:txBody>
      </p:sp>
      <p:grpSp>
        <p:nvGrpSpPr>
          <p:cNvPr id="2" name="Группа 11"/>
          <p:cNvGrpSpPr>
            <a:grpSpLocks/>
          </p:cNvGrpSpPr>
          <p:nvPr/>
        </p:nvGrpSpPr>
        <p:grpSpPr bwMode="auto">
          <a:xfrm rot="-269104">
            <a:off x="5511800" y="1008063"/>
            <a:ext cx="1524000" cy="974725"/>
            <a:chOff x="1825782" y="4779883"/>
            <a:chExt cx="1524003" cy="975362"/>
          </a:xfrm>
        </p:grpSpPr>
        <p:sp>
          <p:nvSpPr>
            <p:cNvPr id="39" name="Овал 38"/>
            <p:cNvSpPr/>
            <p:nvPr/>
          </p:nvSpPr>
          <p:spPr>
            <a:xfrm>
              <a:off x="2357380" y="5072069"/>
              <a:ext cx="500064" cy="35742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pic>
          <p:nvPicPr>
            <p:cNvPr id="42011" name="Рисунок 39" descr="Ошибка.png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302121">
              <a:off x="1825782" y="4779883"/>
              <a:ext cx="1524003" cy="975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2" name="Прямоугольник 41"/>
          <p:cNvSpPr/>
          <p:nvPr/>
        </p:nvSpPr>
        <p:spPr bwMode="auto">
          <a:xfrm>
            <a:off x="500063" y="1714500"/>
            <a:ext cx="3071812" cy="428625"/>
          </a:xfrm>
          <a:prstGeom prst="rect">
            <a:avLst/>
          </a:prstGeom>
          <a:solidFill>
            <a:srgbClr val="FFFFFF"/>
          </a:solidFill>
          <a:ln>
            <a:solidFill>
              <a:srgbClr val="00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1999" name="TextBox 42"/>
          <p:cNvSpPr txBox="1">
            <a:spLocks noChangeArrowheads="1"/>
          </p:cNvSpPr>
          <p:nvPr/>
        </p:nvSpPr>
        <p:spPr bwMode="auto">
          <a:xfrm>
            <a:off x="1265238" y="1633538"/>
            <a:ext cx="25003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>
                <a:solidFill>
                  <a:srgbClr val="00B050"/>
                </a:solidFill>
                <a:latin typeface="Arial Narrow" pitchFamily="34" charset="0"/>
              </a:rPr>
              <a:t>МОЛОДЕЦ!</a:t>
            </a:r>
          </a:p>
        </p:txBody>
      </p:sp>
      <p:pic>
        <p:nvPicPr>
          <p:cNvPr id="42000" name="Picture 2" descr="Смайлик весёлый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0" contrast="40000"/>
          </a:blip>
          <a:srcRect/>
          <a:stretch>
            <a:fillRect/>
          </a:stretch>
        </p:blipFill>
        <p:spPr bwMode="auto">
          <a:xfrm>
            <a:off x="571500" y="1285875"/>
            <a:ext cx="954088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" name="Прямоугольник 46"/>
          <p:cNvSpPr/>
          <p:nvPr/>
        </p:nvSpPr>
        <p:spPr bwMode="auto">
          <a:xfrm>
            <a:off x="4429125" y="2306638"/>
            <a:ext cx="3714750" cy="857250"/>
          </a:xfrm>
          <a:prstGeom prst="rect">
            <a:avLst/>
          </a:prstGeom>
          <a:solidFill>
            <a:srgbClr val="FFFFFF"/>
          </a:solidFill>
          <a:ln>
            <a:solidFill>
              <a:srgbClr val="00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2002" name="TextBox 32"/>
          <p:cNvSpPr txBox="1">
            <a:spLocks noChangeArrowheads="1"/>
          </p:cNvSpPr>
          <p:nvPr/>
        </p:nvSpPr>
        <p:spPr bwMode="auto">
          <a:xfrm>
            <a:off x="4429125" y="2160588"/>
            <a:ext cx="373062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>
                <a:solidFill>
                  <a:schemeClr val="tx2"/>
                </a:solidFill>
                <a:latin typeface="Arial Narrow" pitchFamily="34" charset="0"/>
              </a:rPr>
              <a:t>определи и повтори </a:t>
            </a:r>
            <a:r>
              <a:rPr lang="ru-RU" sz="3200" b="1">
                <a:solidFill>
                  <a:srgbClr val="00B050"/>
                </a:solidFill>
                <a:latin typeface="Arial Narrow" pitchFamily="34" charset="0"/>
              </a:rPr>
              <a:t>правило</a:t>
            </a:r>
          </a:p>
        </p:txBody>
      </p:sp>
      <p:cxnSp>
        <p:nvCxnSpPr>
          <p:cNvPr id="61" name="Прямая со стрелкой 60"/>
          <p:cNvCxnSpPr/>
          <p:nvPr/>
        </p:nvCxnSpPr>
        <p:spPr bwMode="auto">
          <a:xfrm rot="16200000" flipV="1">
            <a:off x="1501775" y="4156075"/>
            <a:ext cx="3995738" cy="1588"/>
          </a:xfrm>
          <a:prstGeom prst="straightConnector1">
            <a:avLst/>
          </a:prstGeom>
          <a:ln w="38100">
            <a:solidFill>
              <a:srgbClr val="00FFFF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единительная линия 62"/>
          <p:cNvCxnSpPr/>
          <p:nvPr/>
        </p:nvCxnSpPr>
        <p:spPr bwMode="auto">
          <a:xfrm rot="10800000">
            <a:off x="3490913" y="6143625"/>
            <a:ext cx="2071687" cy="1588"/>
          </a:xfrm>
          <a:prstGeom prst="line">
            <a:avLst/>
          </a:prstGeom>
          <a:ln w="38100">
            <a:solidFill>
              <a:srgbClr val="00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единительная линия 63"/>
          <p:cNvCxnSpPr/>
          <p:nvPr/>
        </p:nvCxnSpPr>
        <p:spPr bwMode="auto">
          <a:xfrm rot="10800000">
            <a:off x="7024688" y="6143625"/>
            <a:ext cx="1547812" cy="1588"/>
          </a:xfrm>
          <a:prstGeom prst="line">
            <a:avLst/>
          </a:prstGeom>
          <a:ln w="38100">
            <a:solidFill>
              <a:srgbClr val="00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единительная линия 64"/>
          <p:cNvCxnSpPr/>
          <p:nvPr/>
        </p:nvCxnSpPr>
        <p:spPr bwMode="auto">
          <a:xfrm rot="5400000">
            <a:off x="6465888" y="4043363"/>
            <a:ext cx="4211637" cy="1587"/>
          </a:xfrm>
          <a:prstGeom prst="line">
            <a:avLst/>
          </a:prstGeom>
          <a:ln w="38100">
            <a:solidFill>
              <a:srgbClr val="00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 bwMode="auto">
          <a:xfrm rot="10800000" flipV="1">
            <a:off x="8159750" y="1928813"/>
            <a:ext cx="431800" cy="1587"/>
          </a:xfrm>
          <a:prstGeom prst="straightConnector1">
            <a:avLst/>
          </a:prstGeom>
          <a:ln w="38100">
            <a:solidFill>
              <a:srgbClr val="00FFFF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008" name="Rectangle 4"/>
          <p:cNvSpPr>
            <a:spLocks noChangeArrowheads="1"/>
          </p:cNvSpPr>
          <p:nvPr/>
        </p:nvSpPr>
        <p:spPr bwMode="auto">
          <a:xfrm>
            <a:off x="271463" y="287338"/>
            <a:ext cx="8532812" cy="6286500"/>
          </a:xfrm>
          <a:prstGeom prst="rect">
            <a:avLst/>
          </a:prstGeom>
          <a:noFill/>
          <a:ln w="57150">
            <a:solidFill>
              <a:srgbClr val="558EC7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1800">
              <a:latin typeface="Arial" charset="0"/>
            </a:endParaRPr>
          </a:p>
        </p:txBody>
      </p:sp>
      <p:sp>
        <p:nvSpPr>
          <p:cNvPr id="42009" name="Rectangle 3"/>
          <p:cNvSpPr>
            <a:spLocks noChangeArrowheads="1"/>
          </p:cNvSpPr>
          <p:nvPr/>
        </p:nvSpPr>
        <p:spPr bwMode="auto">
          <a:xfrm>
            <a:off x="0" y="0"/>
            <a:ext cx="9075738" cy="6861175"/>
          </a:xfrm>
          <a:prstGeom prst="rect">
            <a:avLst/>
          </a:prstGeom>
          <a:noFill/>
          <a:ln w="190500">
            <a:solidFill>
              <a:srgbClr val="558EC7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1800">
              <a:latin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075738" cy="6861175"/>
            <a:chOff x="6" y="1"/>
            <a:chExt cx="5717" cy="4322"/>
          </a:xfrm>
        </p:grpSpPr>
        <p:sp>
          <p:nvSpPr>
            <p:cNvPr id="55307" name="Rectangle 3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55308" name="Rectangle 4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sp>
        <p:nvSpPr>
          <p:cNvPr id="5" name="Скругленный прямоугольник 4"/>
          <p:cNvSpPr/>
          <p:nvPr/>
        </p:nvSpPr>
        <p:spPr>
          <a:xfrm>
            <a:off x="755650" y="533400"/>
            <a:ext cx="7391400" cy="1219200"/>
          </a:xfrm>
          <a:prstGeom prst="roundRect">
            <a:avLst/>
          </a:prstGeom>
          <a:noFill/>
          <a:ln>
            <a:solidFill>
              <a:srgbClr val="00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Способы фиксации результатов индивидуальной работы </a:t>
            </a:r>
          </a:p>
        </p:txBody>
      </p:sp>
      <p:sp>
        <p:nvSpPr>
          <p:cNvPr id="55300" name="TextBox 3"/>
          <p:cNvSpPr txBox="1">
            <a:spLocks noChangeArrowheads="1"/>
          </p:cNvSpPr>
          <p:nvPr/>
        </p:nvSpPr>
        <p:spPr bwMode="auto">
          <a:xfrm>
            <a:off x="442913" y="2060575"/>
            <a:ext cx="8218487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2400" b="1" i="1">
                <a:solidFill>
                  <a:srgbClr val="3D7BB9"/>
                </a:solidFill>
                <a:latin typeface="Arial" charset="0"/>
              </a:rPr>
              <a:t> Учитель фиксирует на доске результаты в ходе пошаговой проверки:</a:t>
            </a:r>
            <a:endParaRPr lang="ru-RU" sz="2400" b="1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566738" y="3025775"/>
            <a:ext cx="504825" cy="50323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8" name="Овал 7"/>
          <p:cNvSpPr/>
          <p:nvPr/>
        </p:nvSpPr>
        <p:spPr>
          <a:xfrm>
            <a:off x="538163" y="4103688"/>
            <a:ext cx="504825" cy="50482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rgbClr val="C00000"/>
                </a:solidFill>
              </a:rPr>
              <a:t>2</a:t>
            </a:r>
          </a:p>
        </p:txBody>
      </p:sp>
      <p:sp>
        <p:nvSpPr>
          <p:cNvPr id="9" name="Овал 8"/>
          <p:cNvSpPr/>
          <p:nvPr/>
        </p:nvSpPr>
        <p:spPr>
          <a:xfrm>
            <a:off x="558800" y="5013325"/>
            <a:ext cx="504825" cy="50323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rgbClr val="C00000"/>
                </a:solidFill>
              </a:rPr>
              <a:t>3</a:t>
            </a:r>
          </a:p>
        </p:txBody>
      </p:sp>
      <p:sp>
        <p:nvSpPr>
          <p:cNvPr id="55304" name="TextBox 13"/>
          <p:cNvSpPr txBox="1">
            <a:spLocks noChangeArrowheads="1"/>
          </p:cNvSpPr>
          <p:nvPr/>
        </p:nvSpPr>
        <p:spPr bwMode="auto">
          <a:xfrm>
            <a:off x="1355725" y="3025775"/>
            <a:ext cx="4254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>
                <a:latin typeface="Arial" charset="0"/>
              </a:rPr>
              <a:t>+</a:t>
            </a:r>
          </a:p>
        </p:txBody>
      </p:sp>
      <p:sp>
        <p:nvSpPr>
          <p:cNvPr id="55305" name="TextBox 14"/>
          <p:cNvSpPr txBox="1">
            <a:spLocks noChangeArrowheads="1"/>
          </p:cNvSpPr>
          <p:nvPr/>
        </p:nvSpPr>
        <p:spPr bwMode="auto">
          <a:xfrm>
            <a:off x="1330325" y="4092575"/>
            <a:ext cx="20272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>
                <a:latin typeface="Arial" charset="0"/>
              </a:rPr>
              <a:t>? - 5 человек</a:t>
            </a:r>
          </a:p>
        </p:txBody>
      </p:sp>
      <p:sp>
        <p:nvSpPr>
          <p:cNvPr id="55306" name="TextBox 15"/>
          <p:cNvSpPr txBox="1">
            <a:spLocks noChangeArrowheads="1"/>
          </p:cNvSpPr>
          <p:nvPr/>
        </p:nvSpPr>
        <p:spPr bwMode="auto">
          <a:xfrm>
            <a:off x="1330325" y="5026025"/>
            <a:ext cx="20970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>
                <a:latin typeface="Arial" charset="0"/>
              </a:rPr>
              <a:t>? – 7 человек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0" y="0"/>
            <a:ext cx="9075738" cy="6861175"/>
            <a:chOff x="6" y="1"/>
            <a:chExt cx="5717" cy="4322"/>
          </a:xfrm>
        </p:grpSpPr>
        <p:sp>
          <p:nvSpPr>
            <p:cNvPr id="56350" name="Rectangle 3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56351" name="Rectangle 4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sp>
        <p:nvSpPr>
          <p:cNvPr id="13" name="Скругленный прямоугольник 12"/>
          <p:cNvSpPr/>
          <p:nvPr/>
        </p:nvSpPr>
        <p:spPr>
          <a:xfrm>
            <a:off x="684213" y="476250"/>
            <a:ext cx="7391400" cy="995363"/>
          </a:xfrm>
          <a:prstGeom prst="roundRect">
            <a:avLst/>
          </a:prstGeom>
          <a:noFill/>
          <a:ln>
            <a:solidFill>
              <a:srgbClr val="00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Таблица фиксации индивидуальных результатов работы 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469900" y="1773238"/>
          <a:ext cx="8135938" cy="4391025"/>
        </p:xfrm>
        <a:graphic>
          <a:graphicData uri="http://schemas.openxmlformats.org/drawingml/2006/table">
            <a:tbl>
              <a:tblPr/>
              <a:tblGrid>
                <a:gridCol w="1149350"/>
                <a:gridCol w="2016125"/>
                <a:gridCol w="1716088"/>
                <a:gridCol w="1627187"/>
                <a:gridCol w="1627188"/>
              </a:tblGrid>
              <a:tr h="18935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№</a:t>
                      </a: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задания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Результат выполнения самостоятельной работы </a:t>
                      </a:r>
                      <a:r>
                        <a:rPr kumimoji="0" lang="ru-RU" sz="1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№</a:t>
                      </a: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1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(«+» или «?»)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№</a:t>
                      </a: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алгоритма, понятия, вызвавшее затруднение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Исправлено при работе с заданиями по выбору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Исправлено по результату выполнения сам. работы </a:t>
                      </a:r>
                      <a:r>
                        <a:rPr kumimoji="0" lang="ru-RU" sz="1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№</a:t>
                      </a: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9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9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Дополнительное задание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Результат выполнения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(«+» или «?»)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04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2"/>
          <p:cNvGrpSpPr>
            <a:grpSpLocks/>
          </p:cNvGrpSpPr>
          <p:nvPr/>
        </p:nvGrpSpPr>
        <p:grpSpPr bwMode="auto">
          <a:xfrm>
            <a:off x="0" y="0"/>
            <a:ext cx="9075738" cy="6861175"/>
            <a:chOff x="6" y="1"/>
            <a:chExt cx="5717" cy="4322"/>
          </a:xfrm>
        </p:grpSpPr>
        <p:sp>
          <p:nvSpPr>
            <p:cNvPr id="57358" name="Rectangle 3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57359" name="Rectangle 4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sp>
        <p:nvSpPr>
          <p:cNvPr id="4" name="Прямоугольник 3"/>
          <p:cNvSpPr/>
          <p:nvPr/>
        </p:nvSpPr>
        <p:spPr>
          <a:xfrm>
            <a:off x="500063" y="2708275"/>
            <a:ext cx="4248150" cy="29670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258888" y="404813"/>
            <a:ext cx="6769100" cy="1152525"/>
          </a:xfrm>
          <a:prstGeom prst="roundRect">
            <a:avLst/>
          </a:prstGeom>
          <a:noFill/>
          <a:ln>
            <a:solidFill>
              <a:srgbClr val="00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Способы фиксации результатов индивидуальной работы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6575" y="1844675"/>
            <a:ext cx="7888288" cy="6477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>
              <a:buFont typeface="Wingdings" pitchFamily="2" charset="2"/>
              <a:buChar char="ü"/>
              <a:defRPr/>
            </a:pPr>
            <a:r>
              <a:rPr lang="ru-RU" sz="2400" b="1" i="1" dirty="0">
                <a:solidFill>
                  <a:srgbClr val="0066CC"/>
                </a:solidFill>
                <a:latin typeface="Arial" pitchFamily="34" charset="0"/>
                <a:cs typeface="Arial" pitchFamily="34" charset="0"/>
              </a:rPr>
              <a:t>Выберите карточку, которая соответствует вашему затруднению:</a:t>
            </a:r>
          </a:p>
        </p:txBody>
      </p:sp>
      <p:sp>
        <p:nvSpPr>
          <p:cNvPr id="5" name="Овал 4"/>
          <p:cNvSpPr/>
          <p:nvPr/>
        </p:nvSpPr>
        <p:spPr>
          <a:xfrm>
            <a:off x="525463" y="3635375"/>
            <a:ext cx="647700" cy="6477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331913" y="3687763"/>
            <a:ext cx="3128962" cy="57626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Я не выполнил всю работу</a:t>
            </a:r>
          </a:p>
        </p:txBody>
      </p:sp>
      <p:sp>
        <p:nvSpPr>
          <p:cNvPr id="11" name="Овал 10"/>
          <p:cNvSpPr/>
          <p:nvPr/>
        </p:nvSpPr>
        <p:spPr>
          <a:xfrm>
            <a:off x="536575" y="4941888"/>
            <a:ext cx="647700" cy="6477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354138" y="4919663"/>
            <a:ext cx="3313112" cy="81756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У меня есть затруднения, но я пока не знаю, в каком месте я допустил ошибку</a:t>
            </a:r>
          </a:p>
        </p:txBody>
      </p:sp>
      <p:sp>
        <p:nvSpPr>
          <p:cNvPr id="13" name="Овал 12"/>
          <p:cNvSpPr/>
          <p:nvPr/>
        </p:nvSpPr>
        <p:spPr>
          <a:xfrm>
            <a:off x="4748213" y="3636963"/>
            <a:ext cx="647700" cy="6477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3.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5508625" y="3635375"/>
            <a:ext cx="3127375" cy="6746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 sz="1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ru-RU" sz="1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У меня есть затруднения и я знаю, где и почему я ошибся</a:t>
            </a:r>
          </a:p>
          <a:p>
            <a:pPr>
              <a:defRPr/>
            </a:pPr>
            <a:endParaRPr lang="ru-RU" sz="1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4748213" y="4908550"/>
            <a:ext cx="647700" cy="6477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4.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5580063" y="5013325"/>
            <a:ext cx="3128962" cy="5762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У меня нет затруднений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3"/>
          <p:cNvSpPr>
            <a:spLocks noChangeArrowheads="1"/>
          </p:cNvSpPr>
          <p:nvPr/>
        </p:nvSpPr>
        <p:spPr bwMode="auto">
          <a:xfrm>
            <a:off x="9525" y="1588"/>
            <a:ext cx="9075738" cy="6861175"/>
          </a:xfrm>
          <a:prstGeom prst="rect">
            <a:avLst/>
          </a:prstGeom>
          <a:noFill/>
          <a:ln w="190500">
            <a:solidFill>
              <a:srgbClr val="558EC7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1800">
              <a:latin typeface="Arial" charset="0"/>
            </a:endParaRPr>
          </a:p>
        </p:txBody>
      </p:sp>
      <p:sp>
        <p:nvSpPr>
          <p:cNvPr id="61443" name="Rectangle 4"/>
          <p:cNvSpPr>
            <a:spLocks noChangeArrowheads="1"/>
          </p:cNvSpPr>
          <p:nvPr/>
        </p:nvSpPr>
        <p:spPr bwMode="auto">
          <a:xfrm>
            <a:off x="280988" y="288925"/>
            <a:ext cx="8532812" cy="6286500"/>
          </a:xfrm>
          <a:prstGeom prst="rect">
            <a:avLst/>
          </a:prstGeom>
          <a:noFill/>
          <a:ln w="57150">
            <a:solidFill>
              <a:srgbClr val="558EC7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1800">
              <a:latin typeface="Arial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539750" y="476250"/>
          <a:ext cx="8135938" cy="5913440"/>
        </p:xfrm>
        <a:graphic>
          <a:graphicData uri="http://schemas.openxmlformats.org/drawingml/2006/table">
            <a:tbl>
              <a:tblPr/>
              <a:tblGrid>
                <a:gridCol w="2879725"/>
                <a:gridCol w="1296988"/>
                <a:gridCol w="1706562"/>
                <a:gridCol w="1123950"/>
                <a:gridCol w="1128713"/>
              </a:tblGrid>
              <a:tr h="11125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ts val="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ts val="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Способы действий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Знаю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Понимаю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Могу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Умею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0021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Сравнение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положительных чисел с 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ts val="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ts val="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ts val="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ts val="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0021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Сравнение отрицательных чисел с 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ts val="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ts val="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ts val="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ts val="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0021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Сравнение положительных чисел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ts val="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ts val="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ts val="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ts val="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0021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Сравнение отрицательных чисел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ts val="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ts val="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ts val="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400"/>
                        </a:lnSpc>
                        <a:spcBef>
                          <a:spcPts val="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075738" cy="6861175"/>
            <a:chOff x="6" y="1"/>
            <a:chExt cx="5717" cy="4322"/>
          </a:xfrm>
        </p:grpSpPr>
        <p:sp>
          <p:nvSpPr>
            <p:cNvPr id="25608" name="Rectangle 3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25609" name="Rectangle 4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sp>
        <p:nvSpPr>
          <p:cNvPr id="25603" name="Text Box 2"/>
          <p:cNvSpPr txBox="1">
            <a:spLocks noChangeArrowheads="1"/>
          </p:cNvSpPr>
          <p:nvPr/>
        </p:nvSpPr>
        <p:spPr bwMode="auto">
          <a:xfrm>
            <a:off x="539750" y="609600"/>
            <a:ext cx="80645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ru-RU" sz="3000" b="1" dirty="0">
                <a:solidFill>
                  <a:srgbClr val="CC0000"/>
                </a:solidFill>
                <a:latin typeface="Arial" charset="0"/>
              </a:rPr>
              <a:t>УРОК ПОСТРОЕНИЯ СИСТЕМЫ ЗНАНИЙ</a:t>
            </a:r>
          </a:p>
        </p:txBody>
      </p:sp>
      <p:sp>
        <p:nvSpPr>
          <p:cNvPr id="25604" name="Text Box 3"/>
          <p:cNvSpPr txBox="1">
            <a:spLocks noChangeArrowheads="1"/>
          </p:cNvSpPr>
          <p:nvPr/>
        </p:nvSpPr>
        <p:spPr bwMode="auto">
          <a:xfrm>
            <a:off x="762000" y="2057400"/>
            <a:ext cx="4038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>
                <a:solidFill>
                  <a:srgbClr val="000099"/>
                </a:solidFill>
                <a:latin typeface="Arial" charset="0"/>
              </a:rPr>
              <a:t>ОСНОВНЫЕ ЦЕЛИ:</a:t>
            </a:r>
            <a:endParaRPr lang="ru-RU" sz="2800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25605" name="Text Box 4"/>
          <p:cNvSpPr txBox="1">
            <a:spLocks noChangeArrowheads="1"/>
          </p:cNvSpPr>
          <p:nvPr/>
        </p:nvSpPr>
        <p:spPr bwMode="auto">
          <a:xfrm>
            <a:off x="1066800" y="4362450"/>
            <a:ext cx="7466013" cy="78422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600"/>
              </a:spcBef>
            </a:pPr>
            <a:r>
              <a:rPr lang="ru-RU" sz="2000" b="1">
                <a:latin typeface="Arial" charset="0"/>
              </a:rPr>
              <a:t>2) ФОРМИРОВАНИЕ УМЕНИЯ СИСТЕМАТИЗИРОВАТЬ И</a:t>
            </a:r>
          </a:p>
          <a:p>
            <a:pPr>
              <a:spcBef>
                <a:spcPts val="600"/>
              </a:spcBef>
            </a:pPr>
            <a:r>
              <a:rPr lang="ru-RU" sz="2000" b="1">
                <a:latin typeface="Arial" charset="0"/>
              </a:rPr>
              <a:t>    ОБОБЩАТЬ ИЗУЧЕННОЕ СОДЕРЖАНИЕ.</a:t>
            </a:r>
          </a:p>
        </p:txBody>
      </p:sp>
      <p:pic>
        <p:nvPicPr>
          <p:cNvPr id="25606" name="Picture 7" descr="NA01441_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34200" y="1524000"/>
            <a:ext cx="1087438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7" name="Text Box 8"/>
          <p:cNvSpPr txBox="1">
            <a:spLocks noChangeArrowheads="1"/>
          </p:cNvSpPr>
          <p:nvPr/>
        </p:nvSpPr>
        <p:spPr bwMode="auto">
          <a:xfrm>
            <a:off x="1042988" y="3068638"/>
            <a:ext cx="7200900" cy="92392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10000"/>
              </a:spcBef>
            </a:pPr>
            <a:endParaRPr lang="ru-RU" sz="400" b="1">
              <a:latin typeface="Arial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000" b="1">
                <a:latin typeface="Arial" charset="0"/>
              </a:rPr>
              <a:t>1) СИСТЕМАТИЗАЦИЯ И ОБОБЩЕНИЕ УЧЕБНОГО</a:t>
            </a:r>
          </a:p>
          <a:p>
            <a:r>
              <a:rPr lang="ru-RU" sz="2000" b="1">
                <a:latin typeface="Arial" charset="0"/>
              </a:rPr>
              <a:t>    МАТЕРИАЛА. </a:t>
            </a:r>
            <a:endParaRPr lang="ru-RU" sz="400" b="1">
              <a:latin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285860"/>
            <a:ext cx="8472518" cy="714380"/>
          </a:xfrm>
        </p:spPr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just"/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Этапы урока общеметодологической направленности:</a:t>
            </a:r>
            <a:endParaRPr lang="ru-RU" sz="2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2285992"/>
            <a:ext cx="8229600" cy="4136726"/>
          </a:xfrm>
        </p:spPr>
        <p:txBody>
          <a:bodyPr>
            <a:normAutofit fontScale="92500"/>
          </a:bodyPr>
          <a:lstStyle/>
          <a:p>
            <a:pPr marL="514350" lvl="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ru-RU" sz="2400" dirty="0" smtClean="0"/>
              <a:t>Сообщение темы, цели, задач урока и мотивация учебной деятельности школьников;</a:t>
            </a:r>
          </a:p>
          <a:p>
            <a:pPr marL="514350" lvl="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ru-RU" sz="2400" dirty="0" smtClean="0"/>
              <a:t>Воспроизведение и коррекция опорных знаний;</a:t>
            </a:r>
          </a:p>
          <a:p>
            <a:pPr marL="514350" lvl="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ru-RU" sz="2400" dirty="0" smtClean="0"/>
              <a:t>Повторение и анализ основных фактов, событий, явлений;</a:t>
            </a:r>
          </a:p>
          <a:p>
            <a:pPr marL="514350" lvl="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ru-RU" sz="2400" dirty="0" smtClean="0"/>
              <a:t>Повторение, обобщение и систематизация понятий, усвоение соответствующей системы знаний, ведущих идей и основных теорий.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1071546"/>
            <a:ext cx="8229600" cy="1143000"/>
          </a:xfrm>
        </p:spPr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>
              <a:lnSpc>
                <a:spcPct val="150000"/>
              </a:lnSpc>
            </a:pP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уроках общеметодологической направленности целесообразно использовать:</a:t>
            </a:r>
            <a:endParaRPr lang="ru-RU" sz="2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85992"/>
            <a:ext cx="8229600" cy="3857652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ru-RU" sz="2400" dirty="0" smtClean="0"/>
              <a:t>Комплекты натуральных предметов</a:t>
            </a:r>
          </a:p>
          <a:p>
            <a:pPr>
              <a:lnSpc>
                <a:spcPct val="150000"/>
              </a:lnSpc>
            </a:pPr>
            <a:r>
              <a:rPr lang="ru-RU" sz="2400" dirty="0" smtClean="0"/>
              <a:t>Макеты, модели</a:t>
            </a:r>
          </a:p>
          <a:p>
            <a:pPr>
              <a:lnSpc>
                <a:spcPct val="150000"/>
              </a:lnSpc>
            </a:pPr>
            <a:r>
              <a:rPr lang="ru-RU" sz="2400" dirty="0" smtClean="0"/>
              <a:t>Иллюстрации, изображения</a:t>
            </a:r>
          </a:p>
          <a:p>
            <a:pPr>
              <a:lnSpc>
                <a:spcPct val="150000"/>
              </a:lnSpc>
            </a:pPr>
            <a:r>
              <a:rPr lang="ru-RU" sz="2400" dirty="0" smtClean="0"/>
              <a:t>Таблицы</a:t>
            </a:r>
          </a:p>
          <a:p>
            <a:pPr>
              <a:lnSpc>
                <a:spcPct val="150000"/>
              </a:lnSpc>
            </a:pPr>
            <a:r>
              <a:rPr lang="ru-RU" sz="2400" dirty="0" smtClean="0"/>
              <a:t>Диаграммы, графики</a:t>
            </a:r>
          </a:p>
          <a:p>
            <a:pPr>
              <a:lnSpc>
                <a:spcPct val="150000"/>
              </a:lnSpc>
            </a:pPr>
            <a:r>
              <a:rPr lang="ru-RU" sz="2400" dirty="0" smtClean="0"/>
              <a:t>Карты</a:t>
            </a:r>
          </a:p>
          <a:p>
            <a:pPr>
              <a:lnSpc>
                <a:spcPct val="150000"/>
              </a:lnSpc>
            </a:pPr>
            <a:r>
              <a:rPr lang="ru-RU" sz="2400" dirty="0" smtClean="0"/>
              <a:t>Схемы, символические изображения</a:t>
            </a:r>
            <a:endParaRPr lang="ru-RU" sz="2400" dirty="0"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571480"/>
            <a:ext cx="8229600" cy="3922412"/>
          </a:xfrm>
        </p:spPr>
        <p:txBody>
          <a:bodyPr/>
          <a:lstStyle/>
          <a:p>
            <a:pPr indent="0" algn="just">
              <a:lnSpc>
                <a:spcPct val="150000"/>
              </a:lnSpc>
            </a:pPr>
            <a:r>
              <a:rPr lang="ru-RU" b="1" i="1" dirty="0" smtClean="0">
                <a:solidFill>
                  <a:srgbClr val="00B050"/>
                </a:solidFill>
              </a:rPr>
              <a:t>Обобщающая беседа</a:t>
            </a:r>
            <a:r>
              <a:rPr lang="ru-RU" dirty="0" smtClean="0">
                <a:solidFill>
                  <a:srgbClr val="00B050"/>
                </a:solidFill>
              </a:rPr>
              <a:t> </a:t>
            </a:r>
            <a:r>
              <a:rPr lang="ru-RU" dirty="0" smtClean="0"/>
              <a:t>после демонстрации кинофильма должна охватывать как содержание учебного материала, так и содержание фильма.</a:t>
            </a:r>
          </a:p>
          <a:p>
            <a:pPr indent="0" algn="just">
              <a:lnSpc>
                <a:spcPct val="150000"/>
              </a:lnSpc>
            </a:pPr>
            <a:r>
              <a:rPr lang="ru-RU" b="1" i="1" dirty="0" smtClean="0">
                <a:solidFill>
                  <a:srgbClr val="00B050"/>
                </a:solidFill>
              </a:rPr>
              <a:t>Обобщающая беседа </a:t>
            </a:r>
            <a:r>
              <a:rPr lang="ru-RU" dirty="0" smtClean="0"/>
              <a:t>дает возможность связать знания учащихся с жизнью, практикой.</a:t>
            </a:r>
            <a:endParaRPr lang="ru-RU" dirty="0"/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714356"/>
            <a:ext cx="8229600" cy="2922280"/>
          </a:xfrm>
        </p:spPr>
        <p:txBody>
          <a:bodyPr>
            <a:normAutofit fontScale="70000" lnSpcReduction="20000"/>
          </a:bodyPr>
          <a:lstStyle/>
          <a:p>
            <a:pPr indent="0" algn="just">
              <a:lnSpc>
                <a:spcPct val="150000"/>
              </a:lnSpc>
              <a:buNone/>
            </a:pPr>
            <a:r>
              <a:rPr lang="ru-RU" dirty="0" smtClean="0"/>
              <a:t>На уроках общеметодологической направленности для обобщения и систематизации знаний можно применять </a:t>
            </a:r>
            <a:r>
              <a:rPr lang="ru-RU" b="1" i="1" dirty="0" smtClean="0"/>
              <a:t>лабораторные опыты</a:t>
            </a:r>
            <a:r>
              <a:rPr lang="ru-RU" dirty="0" smtClean="0">
                <a:solidFill>
                  <a:schemeClr val="bg1"/>
                </a:solidFill>
              </a:rPr>
              <a:t> и </a:t>
            </a:r>
            <a:r>
              <a:rPr lang="ru-RU" b="1" i="1" dirty="0" smtClean="0"/>
              <a:t>практические работы.</a:t>
            </a:r>
          </a:p>
          <a:p>
            <a:pPr indent="0" algn="just">
              <a:lnSpc>
                <a:spcPct val="150000"/>
              </a:lnSpc>
              <a:buNone/>
            </a:pPr>
            <a:r>
              <a:rPr lang="ru-RU" b="1" i="1" dirty="0" smtClean="0"/>
              <a:t>Важным методом </a:t>
            </a:r>
            <a:r>
              <a:rPr lang="ru-RU" dirty="0" smtClean="0"/>
              <a:t>является самостоятельная работа на уроке с учебником, дополнительной литературой.</a:t>
            </a:r>
            <a:endParaRPr lang="ru-RU" b="1" i="1" dirty="0" smtClean="0"/>
          </a:p>
          <a:p>
            <a:pPr indent="0" algn="just">
              <a:lnSpc>
                <a:spcPct val="150000"/>
              </a:lnSpc>
              <a:buNone/>
            </a:pPr>
            <a:r>
              <a:rPr lang="ru-RU" dirty="0" smtClean="0">
                <a:solidFill>
                  <a:schemeClr val="bg1"/>
                </a:solidFill>
              </a:rPr>
              <a:t>.</a:t>
            </a:r>
          </a:p>
          <a:p>
            <a:pPr indent="0" algn="just">
              <a:lnSpc>
                <a:spcPct val="150000"/>
              </a:lnSpc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indent="0" algn="just">
              <a:lnSpc>
                <a:spcPct val="150000"/>
              </a:lnSpc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indent="0" algn="just">
              <a:lnSpc>
                <a:spcPct val="150000"/>
              </a:lnSpc>
              <a:buNone/>
            </a:pP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357166"/>
            <a:ext cx="8229600" cy="3350908"/>
          </a:xfrm>
        </p:spPr>
        <p:txBody>
          <a:bodyPr/>
          <a:lstStyle/>
          <a:p>
            <a:pPr indent="0" algn="just">
              <a:lnSpc>
                <a:spcPct val="150000"/>
              </a:lnSpc>
              <a:buNone/>
            </a:pPr>
            <a:r>
              <a:rPr lang="ru-RU" dirty="0" smtClean="0"/>
              <a:t>Одна из главных </a:t>
            </a:r>
            <a:r>
              <a:rPr lang="ru-RU" b="1" dirty="0" smtClean="0"/>
              <a:t>задач</a:t>
            </a:r>
            <a:r>
              <a:rPr lang="ru-RU" dirty="0" smtClean="0"/>
              <a:t> уроков общеметодологической направленности - формирование у учеников знаний, отражаемых в виде идей и теорий, переход от частных к более широким обобщениям.</a:t>
            </a:r>
          </a:p>
          <a:p>
            <a:pPr indent="0" algn="just">
              <a:lnSpc>
                <a:spcPct val="150000"/>
              </a:lnSpc>
              <a:buNone/>
            </a:pP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357166"/>
            <a:ext cx="8229600" cy="2922280"/>
          </a:xfrm>
        </p:spPr>
        <p:txBody>
          <a:bodyPr>
            <a:noAutofit/>
          </a:bodyPr>
          <a:lstStyle/>
          <a:p>
            <a:pPr indent="0" algn="just">
              <a:lnSpc>
                <a:spcPct val="170000"/>
              </a:lnSpc>
            </a:pPr>
            <a:r>
              <a:rPr lang="ru-RU" sz="2400" dirty="0" smtClean="0"/>
              <a:t>Включение в программу уроков общеметодологической направленности имеет большое значение для реализации технологии </a:t>
            </a:r>
            <a:r>
              <a:rPr lang="ru-RU" sz="2400" dirty="0" err="1" smtClean="0"/>
              <a:t>системно-деятельностного</a:t>
            </a:r>
            <a:r>
              <a:rPr lang="ru-RU" sz="2400" dirty="0" smtClean="0"/>
              <a:t> подхода. </a:t>
            </a:r>
          </a:p>
          <a:p>
            <a:pPr indent="0" algn="just">
              <a:lnSpc>
                <a:spcPct val="170000"/>
              </a:lnSpc>
            </a:pPr>
            <a:r>
              <a:rPr lang="ru-RU" sz="2400" dirty="0" smtClean="0"/>
              <a:t>Такие уроки целесообразно ввести после изучения важнейших разделов и в конце изучения курса.</a:t>
            </a:r>
          </a:p>
          <a:p>
            <a:pPr indent="0" algn="just">
              <a:lnSpc>
                <a:spcPct val="170000"/>
              </a:lnSpc>
            </a:pPr>
            <a:r>
              <a:rPr lang="ru-RU" sz="2400" dirty="0" smtClean="0">
                <a:solidFill>
                  <a:srgbClr val="FF0000"/>
                </a:solidFill>
              </a:rPr>
              <a:t>Так, на данных </a:t>
            </a:r>
            <a:r>
              <a:rPr lang="en-US" sz="2400" i="1" dirty="0" smtClean="0">
                <a:solidFill>
                  <a:srgbClr val="FF0000"/>
                </a:solidFill>
              </a:rPr>
              <a:t> </a:t>
            </a:r>
            <a:r>
              <a:rPr lang="ru-RU" sz="2400" dirty="0" smtClean="0">
                <a:solidFill>
                  <a:srgbClr val="FF0000"/>
                </a:solidFill>
              </a:rPr>
              <a:t>уроках организуется понимание и построение учащимися норм и методов учебной деятельности, самоконтроля и самооценки, рефлексивной самоорганизации.</a:t>
            </a:r>
            <a:endParaRPr lang="ru-RU" sz="2400" dirty="0"/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075738" cy="6861175"/>
            <a:chOff x="6" y="1"/>
            <a:chExt cx="5717" cy="4322"/>
          </a:xfrm>
        </p:grpSpPr>
        <p:sp>
          <p:nvSpPr>
            <p:cNvPr id="26632" name="Rectangle 3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26633" name="Rectangle 4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sp>
        <p:nvSpPr>
          <p:cNvPr id="26627" name="Text Box 2"/>
          <p:cNvSpPr txBox="1">
            <a:spLocks noChangeArrowheads="1"/>
          </p:cNvSpPr>
          <p:nvPr/>
        </p:nvSpPr>
        <p:spPr bwMode="auto">
          <a:xfrm>
            <a:off x="685800" y="609600"/>
            <a:ext cx="77724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ru-RU" sz="3200" b="1">
                <a:solidFill>
                  <a:srgbClr val="CC0000"/>
                </a:solidFill>
                <a:latin typeface="Arial" charset="0"/>
              </a:rPr>
              <a:t>УРОК РАЗВИВАЮЩЕГО КОНТРОЛЯ</a:t>
            </a:r>
          </a:p>
        </p:txBody>
      </p:sp>
      <p:sp>
        <p:nvSpPr>
          <p:cNvPr id="26628" name="Text Box 3"/>
          <p:cNvSpPr txBox="1">
            <a:spLocks noChangeArrowheads="1"/>
          </p:cNvSpPr>
          <p:nvPr/>
        </p:nvSpPr>
        <p:spPr bwMode="auto">
          <a:xfrm>
            <a:off x="762000" y="1905000"/>
            <a:ext cx="4038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>
                <a:solidFill>
                  <a:srgbClr val="000099"/>
                </a:solidFill>
                <a:latin typeface="Arial" charset="0"/>
              </a:rPr>
              <a:t>ОСНОВНЫЕ ЦЕЛИ:</a:t>
            </a:r>
            <a:endParaRPr lang="ru-RU" sz="2800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26629" name="Text Box 4"/>
          <p:cNvSpPr txBox="1">
            <a:spLocks noChangeArrowheads="1"/>
          </p:cNvSpPr>
          <p:nvPr/>
        </p:nvSpPr>
        <p:spPr bwMode="auto">
          <a:xfrm>
            <a:off x="1187450" y="4437063"/>
            <a:ext cx="7353300" cy="1169987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600"/>
              </a:spcBef>
            </a:pPr>
            <a:r>
              <a:rPr lang="ru-RU" sz="2000" b="1">
                <a:latin typeface="Arial" charset="0"/>
              </a:rPr>
              <a:t>2) ФОРМИРОВАНИЕ УМЕНИЯ ОСУЩЕСТВЛЯТЬ</a:t>
            </a:r>
          </a:p>
          <a:p>
            <a:pPr>
              <a:spcBef>
                <a:spcPts val="600"/>
              </a:spcBef>
            </a:pPr>
            <a:r>
              <a:rPr lang="ru-RU" sz="2000" b="1">
                <a:latin typeface="Arial" charset="0"/>
              </a:rPr>
              <a:t>     КОНТРОЛЬНУЮ ФУНКЦИЮ И РЕФЛЕКСИЮ</a:t>
            </a:r>
          </a:p>
          <a:p>
            <a:pPr>
              <a:spcBef>
                <a:spcPts val="600"/>
              </a:spcBef>
            </a:pPr>
            <a:r>
              <a:rPr lang="ru-RU" sz="2000" b="1">
                <a:latin typeface="Arial" charset="0"/>
              </a:rPr>
              <a:t>     СОБСТВЕННОЙ ДЕТЕЛЬНОСТИ.</a:t>
            </a:r>
          </a:p>
        </p:txBody>
      </p:sp>
      <p:pic>
        <p:nvPicPr>
          <p:cNvPr id="26630" name="Picture 7" descr="BS02064_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53200" y="1600200"/>
            <a:ext cx="1219200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1" name="Text Box 9"/>
          <p:cNvSpPr txBox="1">
            <a:spLocks noChangeArrowheads="1"/>
          </p:cNvSpPr>
          <p:nvPr/>
        </p:nvSpPr>
        <p:spPr bwMode="auto">
          <a:xfrm>
            <a:off x="1187450" y="3141663"/>
            <a:ext cx="7353300" cy="40005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latin typeface="Arial" charset="0"/>
              </a:rPr>
              <a:t>1) САМОКОНТРОЛЬ И КОНТРОЛЬ УСВОЕНИЯ ЗУНов.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76250"/>
            <a:ext cx="7848600" cy="1758950"/>
          </a:xfrm>
        </p:spPr>
        <p:txBody>
          <a:bodyPr/>
          <a:lstStyle/>
          <a:p>
            <a:pPr>
              <a:lnSpc>
                <a:spcPct val="130000"/>
              </a:lnSpc>
            </a:pPr>
            <a:r>
              <a:rPr lang="ru-RU" sz="3000" b="1" smtClean="0">
                <a:solidFill>
                  <a:srgbClr val="0070C0"/>
                </a:solidFill>
                <a:latin typeface="Arial" charset="0"/>
                <a:cs typeface="Arial" charset="0"/>
              </a:rPr>
              <a:t>УРОК РАЗВИВАЮЩЕГО КОНТРОЛЯ</a:t>
            </a:r>
            <a:br>
              <a:rPr lang="ru-RU" sz="3000" b="1" smtClean="0">
                <a:solidFill>
                  <a:srgbClr val="0070C0"/>
                </a:solidFill>
                <a:latin typeface="Arial" charset="0"/>
                <a:cs typeface="Arial" charset="0"/>
              </a:rPr>
            </a:br>
            <a:r>
              <a:rPr lang="ru-RU" sz="3000" b="1" smtClean="0">
                <a:solidFill>
                  <a:srgbClr val="0070C0"/>
                </a:solidFill>
                <a:latin typeface="Arial" charset="0"/>
                <a:cs typeface="Arial" charset="0"/>
              </a:rPr>
              <a:t>     ПРЕДПОЛАГАЕТ ДВА ЭТАПА: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576263" y="2420938"/>
            <a:ext cx="8099425" cy="1309687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  <a:spcAft>
                <a:spcPct val="35000"/>
              </a:spcAft>
              <a:buFontTx/>
              <a:buAutoNum type="arabicParenR"/>
            </a:pPr>
            <a:r>
              <a:rPr lang="ru-RU" sz="2800" b="1">
                <a:solidFill>
                  <a:srgbClr val="000099"/>
                </a:solidFill>
                <a:latin typeface="Arial" charset="0"/>
              </a:rPr>
              <a:t>ПРОВЕДЕНИЕ КОНТРОЛЬНОЙ РАБОТЫ.</a:t>
            </a:r>
          </a:p>
          <a:p>
            <a:pPr marL="457200" indent="-457200">
              <a:spcBef>
                <a:spcPct val="50000"/>
              </a:spcBef>
            </a:pPr>
            <a:r>
              <a:rPr lang="ru-RU" sz="2800" b="1">
                <a:solidFill>
                  <a:srgbClr val="003399"/>
                </a:solidFill>
                <a:latin typeface="Arial" charset="0"/>
              </a:rPr>
              <a:t>2</a:t>
            </a:r>
            <a:r>
              <a:rPr lang="ru-RU" sz="2800" b="1">
                <a:solidFill>
                  <a:srgbClr val="000099"/>
                </a:solidFill>
                <a:latin typeface="Arial" charset="0"/>
              </a:rPr>
              <a:t>) АНАЛИЗ КОНТРОЛЬНОЙ РАБОТЫ.</a:t>
            </a: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352425" y="4448175"/>
            <a:ext cx="8440738" cy="523875"/>
          </a:xfrm>
          <a:prstGeom prst="rect">
            <a:avLst/>
          </a:prstGeom>
          <a:noFill/>
          <a:ln w="28575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>
                <a:solidFill>
                  <a:srgbClr val="FF0000"/>
                </a:solidFill>
                <a:latin typeface="Arial" charset="0"/>
              </a:rPr>
              <a:t>ЭТИ ЭТАПЫ ПРОВОДЯТСЯ НА ДВУХ УРОКАХ.</a:t>
            </a:r>
          </a:p>
        </p:txBody>
      </p:sp>
      <p:sp>
        <p:nvSpPr>
          <p:cNvPr id="16389" name="Rectangle 4"/>
          <p:cNvSpPr>
            <a:spLocks noChangeArrowheads="1"/>
          </p:cNvSpPr>
          <p:nvPr/>
        </p:nvSpPr>
        <p:spPr bwMode="auto">
          <a:xfrm>
            <a:off x="34925" y="44450"/>
            <a:ext cx="9075738" cy="6861175"/>
          </a:xfrm>
          <a:prstGeom prst="rect">
            <a:avLst/>
          </a:prstGeom>
          <a:noFill/>
          <a:ln w="190500">
            <a:solidFill>
              <a:srgbClr val="558EC7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1800">
              <a:latin typeface="Arial" charset="0"/>
            </a:endParaRPr>
          </a:p>
        </p:txBody>
      </p:sp>
      <p:sp>
        <p:nvSpPr>
          <p:cNvPr id="16390" name="Rectangle 5"/>
          <p:cNvSpPr>
            <a:spLocks noChangeArrowheads="1"/>
          </p:cNvSpPr>
          <p:nvPr/>
        </p:nvSpPr>
        <p:spPr bwMode="auto">
          <a:xfrm>
            <a:off x="306388" y="331788"/>
            <a:ext cx="8532812" cy="6286500"/>
          </a:xfrm>
          <a:prstGeom prst="rect">
            <a:avLst/>
          </a:prstGeom>
          <a:noFill/>
          <a:ln w="57150">
            <a:solidFill>
              <a:srgbClr val="558EC7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1800">
              <a:latin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/>
              <a:t>Формы организации уроков развивающего контроля:</a:t>
            </a:r>
            <a:r>
              <a:rPr lang="ru-RU" sz="4000"/>
              <a:t> 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1550" y="2270125"/>
            <a:ext cx="7710488" cy="3825875"/>
          </a:xfrm>
        </p:spPr>
        <p:txBody>
          <a:bodyPr/>
          <a:lstStyle/>
          <a:p>
            <a:r>
              <a:rPr lang="ru-RU"/>
              <a:t>Самоконтроль;</a:t>
            </a:r>
          </a:p>
          <a:p>
            <a:pPr>
              <a:buFont typeface="Wingdings" pitchFamily="2" charset="2"/>
              <a:buNone/>
            </a:pPr>
            <a:endParaRPr lang="ru-RU" sz="1000"/>
          </a:p>
          <a:p>
            <a:r>
              <a:rPr lang="ru-RU"/>
              <a:t>Взаимоконтроль;</a:t>
            </a:r>
          </a:p>
          <a:p>
            <a:pPr>
              <a:buFont typeface="Wingdings" pitchFamily="2" charset="2"/>
              <a:buNone/>
            </a:pPr>
            <a:endParaRPr lang="ru-RU" sz="1000"/>
          </a:p>
          <a:p>
            <a:r>
              <a:rPr lang="ru-RU"/>
              <a:t>Педагогический контроль. 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530225" y="549275"/>
            <a:ext cx="8031163" cy="6477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ru-RU" sz="2400" b="1">
                <a:solidFill>
                  <a:srgbClr val="FF3300"/>
                </a:solidFill>
              </a:rPr>
              <a:t>       Технологический уровень освоения ТДМ</a:t>
            </a:r>
            <a:r>
              <a:rPr lang="ru-RU" sz="2400" b="1">
                <a:solidFill>
                  <a:schemeClr val="accent2"/>
                </a:solidFill>
              </a:rPr>
              <a:t> </a:t>
            </a:r>
            <a:endParaRPr lang="ru-RU" sz="2400" b="1">
              <a:solidFill>
                <a:srgbClr val="FF3300"/>
              </a:solidFill>
            </a:endParaRP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4673600" y="1444625"/>
            <a:ext cx="4032250" cy="4894263"/>
          </a:xfrm>
          <a:prstGeom prst="rect">
            <a:avLst/>
          </a:prstGeom>
          <a:solidFill>
            <a:srgbClr val="FFD9FF"/>
          </a:solidFill>
          <a:ln>
            <a:noFill/>
          </a:ln>
          <a:extLst/>
        </p:spPr>
        <p:txBody>
          <a:bodyPr>
            <a:spAutoFit/>
          </a:bodyPr>
          <a:lstStyle>
            <a:lvl1pPr marL="177800" indent="-177800" eaLnBrk="0" hangingPunct="0">
              <a:tabLst>
                <a:tab pos="622300" algn="l"/>
                <a:tab pos="812800" algn="l"/>
                <a:tab pos="1346200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tabLst>
                <a:tab pos="622300" algn="l"/>
                <a:tab pos="812800" algn="l"/>
                <a:tab pos="1346200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tabLst>
                <a:tab pos="622300" algn="l"/>
                <a:tab pos="812800" algn="l"/>
                <a:tab pos="134620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tabLst>
                <a:tab pos="622300" algn="l"/>
                <a:tab pos="812800" algn="l"/>
                <a:tab pos="1346200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tabLst>
                <a:tab pos="622300" algn="l"/>
                <a:tab pos="812800" algn="l"/>
                <a:tab pos="1346200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22300" algn="l"/>
                <a:tab pos="812800" algn="l"/>
                <a:tab pos="1346200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22300" algn="l"/>
                <a:tab pos="812800" algn="l"/>
                <a:tab pos="1346200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22300" algn="l"/>
                <a:tab pos="812800" algn="l"/>
                <a:tab pos="1346200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22300" algn="l"/>
                <a:tab pos="812800" algn="l"/>
                <a:tab pos="1346200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105000"/>
              </a:lnSpc>
              <a:spcBef>
                <a:spcPts val="0"/>
              </a:spcBef>
              <a:buFontTx/>
              <a:buAutoNum type="arabicPeriod"/>
              <a:defRPr/>
            </a:pPr>
            <a:r>
              <a:rPr lang="ru-RU" sz="1600" b="1" dirty="0" smtClean="0"/>
              <a:t> Мотивация к контрольно-коррекционная деятельности</a:t>
            </a:r>
          </a:p>
          <a:p>
            <a:pPr marL="0" indent="0" eaLnBrk="1" hangingPunct="1">
              <a:lnSpc>
                <a:spcPct val="105000"/>
              </a:lnSpc>
              <a:spcBef>
                <a:spcPts val="0"/>
              </a:spcBef>
              <a:defRPr/>
            </a:pPr>
            <a:r>
              <a:rPr lang="ru-RU" sz="1600" b="1" dirty="0" smtClean="0"/>
              <a:t>2. Актуализация знаний и</a:t>
            </a:r>
          </a:p>
          <a:p>
            <a:pPr marL="0" indent="0" eaLnBrk="1" hangingPunct="1">
              <a:lnSpc>
                <a:spcPct val="105000"/>
              </a:lnSpc>
              <a:spcBef>
                <a:spcPts val="0"/>
              </a:spcBef>
              <a:defRPr/>
            </a:pPr>
            <a:r>
              <a:rPr lang="ru-RU" sz="1600" b="1" dirty="0"/>
              <a:t> </a:t>
            </a:r>
            <a:r>
              <a:rPr lang="ru-RU" sz="1600" b="1" dirty="0" smtClean="0"/>
              <a:t>   самоконтроль с фиксацией</a:t>
            </a:r>
          </a:p>
          <a:p>
            <a:pPr marL="0" indent="0" eaLnBrk="1" hangingPunct="1">
              <a:lnSpc>
                <a:spcPct val="105000"/>
              </a:lnSpc>
              <a:spcBef>
                <a:spcPts val="0"/>
              </a:spcBef>
              <a:defRPr/>
            </a:pPr>
            <a:r>
              <a:rPr lang="ru-RU" sz="1600" b="1" dirty="0"/>
              <a:t> </a:t>
            </a:r>
            <a:r>
              <a:rPr lang="ru-RU" sz="1600" b="1" dirty="0" smtClean="0"/>
              <a:t>   затруднения в индивидуальной</a:t>
            </a:r>
          </a:p>
          <a:p>
            <a:pPr eaLnBrk="1" hangingPunct="1">
              <a:lnSpc>
                <a:spcPct val="105000"/>
              </a:lnSpc>
              <a:spcBef>
                <a:spcPts val="0"/>
              </a:spcBef>
              <a:defRPr/>
            </a:pPr>
            <a:r>
              <a:rPr lang="ru-RU" sz="1600" b="1" dirty="0" smtClean="0"/>
              <a:t>    деятельности</a:t>
            </a:r>
          </a:p>
          <a:p>
            <a:pPr eaLnBrk="1" hangingPunct="1">
              <a:lnSpc>
                <a:spcPct val="105000"/>
              </a:lnSpc>
              <a:spcBef>
                <a:spcPct val="30000"/>
              </a:spcBef>
              <a:buFontTx/>
              <a:buAutoNum type="arabicPeriod" startAt="3"/>
              <a:defRPr/>
            </a:pPr>
            <a:r>
              <a:rPr lang="ru-RU" sz="1600" b="1" dirty="0" smtClean="0"/>
              <a:t> Локализация затруднений</a:t>
            </a:r>
          </a:p>
          <a:p>
            <a:pPr eaLnBrk="1" hangingPunct="1">
              <a:lnSpc>
                <a:spcPct val="105000"/>
              </a:lnSpc>
              <a:spcBef>
                <a:spcPct val="30000"/>
              </a:spcBef>
              <a:buFontTx/>
              <a:buAutoNum type="arabicPeriod" startAt="3"/>
              <a:defRPr/>
            </a:pPr>
            <a:r>
              <a:rPr lang="ru-RU" sz="1600" b="1" dirty="0" smtClean="0"/>
              <a:t> Коррекция выявленных затруднений</a:t>
            </a:r>
          </a:p>
          <a:p>
            <a:pPr eaLnBrk="1" hangingPunct="1">
              <a:lnSpc>
                <a:spcPct val="105000"/>
              </a:lnSpc>
              <a:spcBef>
                <a:spcPct val="30000"/>
              </a:spcBef>
              <a:buFontTx/>
              <a:buAutoNum type="arabicPeriod" startAt="3"/>
              <a:defRPr/>
            </a:pPr>
            <a:r>
              <a:rPr lang="ru-RU" sz="1600" b="1" dirty="0" smtClean="0"/>
              <a:t> Обобщение затруднений </a:t>
            </a:r>
          </a:p>
          <a:p>
            <a:pPr eaLnBrk="1" hangingPunct="1">
              <a:lnSpc>
                <a:spcPct val="105000"/>
              </a:lnSpc>
              <a:defRPr/>
            </a:pPr>
            <a:r>
              <a:rPr lang="ru-RU" sz="1600" b="1" dirty="0" smtClean="0"/>
              <a:t>    во внешней речи</a:t>
            </a:r>
          </a:p>
          <a:p>
            <a:pPr eaLnBrk="1" hangingPunct="1">
              <a:lnSpc>
                <a:spcPct val="105000"/>
              </a:lnSpc>
              <a:spcBef>
                <a:spcPct val="30000"/>
              </a:spcBef>
              <a:buFontTx/>
              <a:buAutoNum type="arabicPeriod" startAt="6"/>
              <a:defRPr/>
            </a:pPr>
            <a:r>
              <a:rPr lang="ru-RU" sz="1600" b="1" dirty="0" smtClean="0"/>
              <a:t> Самостоятельная работа с</a:t>
            </a:r>
          </a:p>
          <a:p>
            <a:pPr eaLnBrk="1" hangingPunct="1">
              <a:lnSpc>
                <a:spcPct val="105000"/>
              </a:lnSpc>
              <a:defRPr/>
            </a:pPr>
            <a:r>
              <a:rPr lang="ru-RU" sz="1600" b="1" dirty="0" smtClean="0"/>
              <a:t>    самопроверкой по эталону</a:t>
            </a:r>
          </a:p>
          <a:p>
            <a:pPr eaLnBrk="1" hangingPunct="1">
              <a:lnSpc>
                <a:spcPct val="105000"/>
              </a:lnSpc>
              <a:spcBef>
                <a:spcPct val="30000"/>
              </a:spcBef>
              <a:defRPr/>
            </a:pPr>
            <a:r>
              <a:rPr lang="ru-RU" sz="1600" b="1" dirty="0" smtClean="0"/>
              <a:t>7. Повторение и решение заданий творческого уровня</a:t>
            </a:r>
          </a:p>
          <a:p>
            <a:pPr eaLnBrk="1" hangingPunct="1">
              <a:lnSpc>
                <a:spcPct val="105000"/>
              </a:lnSpc>
              <a:spcBef>
                <a:spcPct val="15000"/>
              </a:spcBef>
              <a:defRPr/>
            </a:pPr>
            <a:r>
              <a:rPr lang="ru-RU" sz="1600" b="1" dirty="0" smtClean="0"/>
              <a:t>8. Рефлексия контрольно-коррекционной деятельности</a:t>
            </a:r>
          </a:p>
        </p:txBody>
      </p:sp>
      <p:grpSp>
        <p:nvGrpSpPr>
          <p:cNvPr id="3" name="Group 20"/>
          <p:cNvGrpSpPr>
            <a:grpSpLocks/>
          </p:cNvGrpSpPr>
          <p:nvPr/>
        </p:nvGrpSpPr>
        <p:grpSpPr bwMode="auto">
          <a:xfrm>
            <a:off x="900113" y="1125538"/>
            <a:ext cx="2922587" cy="3887787"/>
            <a:chOff x="567" y="709"/>
            <a:chExt cx="1841" cy="2449"/>
          </a:xfrm>
        </p:grpSpPr>
        <p:sp>
          <p:nvSpPr>
            <p:cNvPr id="15371" name="Oval 21"/>
            <p:cNvSpPr>
              <a:spLocks noChangeArrowheads="1"/>
            </p:cNvSpPr>
            <p:nvPr/>
          </p:nvSpPr>
          <p:spPr bwMode="auto">
            <a:xfrm>
              <a:off x="567" y="1102"/>
              <a:ext cx="1841" cy="2056"/>
            </a:xfrm>
            <a:prstGeom prst="ellips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15372" name="Oval 22"/>
            <p:cNvSpPr>
              <a:spLocks noChangeArrowheads="1"/>
            </p:cNvSpPr>
            <p:nvPr/>
          </p:nvSpPr>
          <p:spPr bwMode="auto">
            <a:xfrm>
              <a:off x="888" y="961"/>
              <a:ext cx="1140" cy="1083"/>
            </a:xfrm>
            <a:prstGeom prst="ellipse">
              <a:avLst/>
            </a:prstGeom>
            <a:solidFill>
              <a:srgbClr val="A3E0FF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15373" name="Line 23"/>
            <p:cNvSpPr>
              <a:spLocks noChangeShapeType="1"/>
            </p:cNvSpPr>
            <p:nvPr/>
          </p:nvSpPr>
          <p:spPr bwMode="auto">
            <a:xfrm flipV="1">
              <a:off x="929" y="1356"/>
              <a:ext cx="223" cy="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74" name="Oval 24"/>
            <p:cNvSpPr>
              <a:spLocks noChangeArrowheads="1"/>
            </p:cNvSpPr>
            <p:nvPr/>
          </p:nvSpPr>
          <p:spPr bwMode="auto">
            <a:xfrm>
              <a:off x="888" y="1306"/>
              <a:ext cx="71" cy="72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3399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ru-RU" sz="2400">
                <a:solidFill>
                  <a:srgbClr val="FF0000"/>
                </a:solidFill>
              </a:endParaRPr>
            </a:p>
          </p:txBody>
        </p:sp>
        <p:sp>
          <p:nvSpPr>
            <p:cNvPr id="15375" name="Line 25"/>
            <p:cNvSpPr>
              <a:spLocks noChangeShapeType="1"/>
            </p:cNvSpPr>
            <p:nvPr/>
          </p:nvSpPr>
          <p:spPr bwMode="auto">
            <a:xfrm flipH="1">
              <a:off x="1139" y="1140"/>
              <a:ext cx="0" cy="422"/>
            </a:xfrm>
            <a:prstGeom prst="line">
              <a:avLst/>
            </a:prstGeom>
            <a:noFill/>
            <a:ln w="57150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76" name="Line 26"/>
            <p:cNvSpPr>
              <a:spLocks noChangeShapeType="1"/>
            </p:cNvSpPr>
            <p:nvPr/>
          </p:nvSpPr>
          <p:spPr bwMode="auto">
            <a:xfrm>
              <a:off x="1518" y="2660"/>
              <a:ext cx="339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77" name="Line 27"/>
            <p:cNvSpPr>
              <a:spLocks noChangeShapeType="1"/>
            </p:cNvSpPr>
            <p:nvPr/>
          </p:nvSpPr>
          <p:spPr bwMode="auto">
            <a:xfrm>
              <a:off x="839" y="2660"/>
              <a:ext cx="339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78" name="Line 28"/>
            <p:cNvSpPr>
              <a:spLocks noChangeShapeType="1"/>
            </p:cNvSpPr>
            <p:nvPr/>
          </p:nvSpPr>
          <p:spPr bwMode="auto">
            <a:xfrm>
              <a:off x="1167" y="2660"/>
              <a:ext cx="344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79" name="Line 29"/>
            <p:cNvSpPr>
              <a:spLocks noChangeShapeType="1"/>
            </p:cNvSpPr>
            <p:nvPr/>
          </p:nvSpPr>
          <p:spPr bwMode="auto">
            <a:xfrm>
              <a:off x="1141" y="1350"/>
              <a:ext cx="366" cy="6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prstDash val="lg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80" name="Line 30"/>
            <p:cNvSpPr>
              <a:spLocks noChangeShapeType="1"/>
            </p:cNvSpPr>
            <p:nvPr/>
          </p:nvSpPr>
          <p:spPr bwMode="auto">
            <a:xfrm flipV="1">
              <a:off x="1141" y="1220"/>
              <a:ext cx="338" cy="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81" name="Line 31"/>
            <p:cNvSpPr>
              <a:spLocks noChangeShapeType="1"/>
            </p:cNvSpPr>
            <p:nvPr/>
          </p:nvSpPr>
          <p:spPr bwMode="auto">
            <a:xfrm flipV="1">
              <a:off x="1479" y="1220"/>
              <a:ext cx="265" cy="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82" name="Line 32"/>
            <p:cNvSpPr>
              <a:spLocks noChangeShapeType="1"/>
            </p:cNvSpPr>
            <p:nvPr/>
          </p:nvSpPr>
          <p:spPr bwMode="auto">
            <a:xfrm flipV="1">
              <a:off x="1730" y="1223"/>
              <a:ext cx="221" cy="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83" name="Arc 33"/>
            <p:cNvSpPr>
              <a:spLocks/>
            </p:cNvSpPr>
            <p:nvPr/>
          </p:nvSpPr>
          <p:spPr bwMode="auto">
            <a:xfrm rot="16200000" flipH="1">
              <a:off x="721" y="917"/>
              <a:ext cx="390" cy="478"/>
            </a:xfrm>
            <a:custGeom>
              <a:avLst/>
              <a:gdLst>
                <a:gd name="T0" fmla="*/ 0 w 18212"/>
                <a:gd name="T1" fmla="*/ 0 h 21600"/>
                <a:gd name="T2" fmla="*/ 0 w 18212"/>
                <a:gd name="T3" fmla="*/ 0 h 21600"/>
                <a:gd name="T4" fmla="*/ 0 w 18212"/>
                <a:gd name="T5" fmla="*/ 0 h 21600"/>
                <a:gd name="T6" fmla="*/ 0 60000 65536"/>
                <a:gd name="T7" fmla="*/ 0 60000 65536"/>
                <a:gd name="T8" fmla="*/ 0 60000 65536"/>
                <a:gd name="T9" fmla="*/ 0 w 18212"/>
                <a:gd name="T10" fmla="*/ 0 h 21600"/>
                <a:gd name="T11" fmla="*/ 18212 w 18212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212" h="21600" fill="none" extrusionOk="0">
                  <a:moveTo>
                    <a:pt x="-1" y="0"/>
                  </a:moveTo>
                  <a:cubicBezTo>
                    <a:pt x="7377" y="0"/>
                    <a:pt x="14245" y="3765"/>
                    <a:pt x="18212" y="9986"/>
                  </a:cubicBezTo>
                </a:path>
                <a:path w="18212" h="21600" stroke="0" extrusionOk="0">
                  <a:moveTo>
                    <a:pt x="-1" y="0"/>
                  </a:moveTo>
                  <a:cubicBezTo>
                    <a:pt x="7377" y="0"/>
                    <a:pt x="14245" y="3765"/>
                    <a:pt x="18212" y="9986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84" name="Arc 34"/>
            <p:cNvSpPr>
              <a:spLocks/>
            </p:cNvSpPr>
            <p:nvPr/>
          </p:nvSpPr>
          <p:spPr bwMode="auto">
            <a:xfrm flipV="1">
              <a:off x="1965" y="709"/>
              <a:ext cx="370" cy="515"/>
            </a:xfrm>
            <a:custGeom>
              <a:avLst/>
              <a:gdLst>
                <a:gd name="T0" fmla="*/ 0 w 18212"/>
                <a:gd name="T1" fmla="*/ 0 h 21600"/>
                <a:gd name="T2" fmla="*/ 0 w 18212"/>
                <a:gd name="T3" fmla="*/ 0 h 21600"/>
                <a:gd name="T4" fmla="*/ 0 w 18212"/>
                <a:gd name="T5" fmla="*/ 0 h 21600"/>
                <a:gd name="T6" fmla="*/ 0 60000 65536"/>
                <a:gd name="T7" fmla="*/ 0 60000 65536"/>
                <a:gd name="T8" fmla="*/ 0 60000 65536"/>
                <a:gd name="T9" fmla="*/ 0 w 18212"/>
                <a:gd name="T10" fmla="*/ 0 h 21600"/>
                <a:gd name="T11" fmla="*/ 18212 w 18212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212" h="21600" fill="none" extrusionOk="0">
                  <a:moveTo>
                    <a:pt x="-1" y="0"/>
                  </a:moveTo>
                  <a:cubicBezTo>
                    <a:pt x="7377" y="0"/>
                    <a:pt x="14245" y="3765"/>
                    <a:pt x="18212" y="9986"/>
                  </a:cubicBezTo>
                </a:path>
                <a:path w="18212" h="21600" stroke="0" extrusionOk="0">
                  <a:moveTo>
                    <a:pt x="-1" y="0"/>
                  </a:moveTo>
                  <a:cubicBezTo>
                    <a:pt x="7377" y="0"/>
                    <a:pt x="14245" y="3765"/>
                    <a:pt x="18212" y="9986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85" name="Text Box 35"/>
            <p:cNvSpPr txBox="1">
              <a:spLocks noChangeArrowheads="1"/>
            </p:cNvSpPr>
            <p:nvPr/>
          </p:nvSpPr>
          <p:spPr bwMode="auto">
            <a:xfrm>
              <a:off x="760" y="1048"/>
              <a:ext cx="352" cy="3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600" b="1">
                  <a:solidFill>
                    <a:srgbClr val="000000"/>
                  </a:solidFill>
                  <a:latin typeface="Arial" charset="0"/>
                </a:rPr>
                <a:t>1</a:t>
              </a:r>
              <a:endParaRPr lang="ru-RU" sz="1600" b="1"/>
            </a:p>
          </p:txBody>
        </p:sp>
        <p:sp>
          <p:nvSpPr>
            <p:cNvPr id="15386" name="Text Box 36"/>
            <p:cNvSpPr txBox="1">
              <a:spLocks noChangeArrowheads="1"/>
            </p:cNvSpPr>
            <p:nvPr/>
          </p:nvSpPr>
          <p:spPr bwMode="auto">
            <a:xfrm>
              <a:off x="888" y="1393"/>
              <a:ext cx="352" cy="3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600" b="1">
                  <a:solidFill>
                    <a:srgbClr val="000000"/>
                  </a:solidFill>
                  <a:latin typeface="Arial" charset="0"/>
                </a:rPr>
                <a:t>2</a:t>
              </a:r>
              <a:endParaRPr lang="ru-RU" sz="1600" b="1"/>
            </a:p>
          </p:txBody>
        </p:sp>
        <p:sp>
          <p:nvSpPr>
            <p:cNvPr id="15387" name="Text Box 37"/>
            <p:cNvSpPr txBox="1">
              <a:spLocks noChangeArrowheads="1"/>
            </p:cNvSpPr>
            <p:nvPr/>
          </p:nvSpPr>
          <p:spPr bwMode="auto">
            <a:xfrm>
              <a:off x="1166" y="1191"/>
              <a:ext cx="352" cy="3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600" b="1">
                  <a:solidFill>
                    <a:srgbClr val="000000"/>
                  </a:solidFill>
                  <a:latin typeface="Arial" charset="0"/>
                </a:rPr>
                <a:t>4</a:t>
              </a:r>
              <a:endParaRPr lang="ru-RU" sz="1600" b="1"/>
            </a:p>
          </p:txBody>
        </p:sp>
        <p:sp>
          <p:nvSpPr>
            <p:cNvPr id="15388" name="Text Box 38"/>
            <p:cNvSpPr txBox="1">
              <a:spLocks noChangeArrowheads="1"/>
            </p:cNvSpPr>
            <p:nvPr/>
          </p:nvSpPr>
          <p:spPr bwMode="auto">
            <a:xfrm>
              <a:off x="1882" y="957"/>
              <a:ext cx="354" cy="3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600" b="1">
                  <a:solidFill>
                    <a:srgbClr val="000000"/>
                  </a:solidFill>
                  <a:latin typeface="Arial" charset="0"/>
                </a:rPr>
                <a:t>8</a:t>
              </a:r>
              <a:endParaRPr lang="ru-RU" sz="1600" b="1"/>
            </a:p>
          </p:txBody>
        </p:sp>
        <p:sp>
          <p:nvSpPr>
            <p:cNvPr id="15389" name="Text Box 39"/>
            <p:cNvSpPr txBox="1">
              <a:spLocks noChangeArrowheads="1"/>
            </p:cNvSpPr>
            <p:nvPr/>
          </p:nvSpPr>
          <p:spPr bwMode="auto">
            <a:xfrm>
              <a:off x="1698" y="1210"/>
              <a:ext cx="351" cy="3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600" b="1">
                  <a:solidFill>
                    <a:srgbClr val="000000"/>
                  </a:solidFill>
                  <a:latin typeface="Arial" charset="0"/>
                </a:rPr>
                <a:t>7</a:t>
              </a:r>
              <a:endParaRPr lang="ru-RU" sz="1600" b="1"/>
            </a:p>
          </p:txBody>
        </p:sp>
        <p:sp>
          <p:nvSpPr>
            <p:cNvPr id="15390" name="Line 40"/>
            <p:cNvSpPr>
              <a:spLocks noChangeShapeType="1"/>
            </p:cNvSpPr>
            <p:nvPr/>
          </p:nvSpPr>
          <p:spPr bwMode="auto">
            <a:xfrm flipH="1">
              <a:off x="845" y="1393"/>
              <a:ext cx="280" cy="1257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91" name="Line 41"/>
            <p:cNvSpPr>
              <a:spLocks noChangeShapeType="1"/>
            </p:cNvSpPr>
            <p:nvPr/>
          </p:nvSpPr>
          <p:spPr bwMode="auto">
            <a:xfrm flipH="1" flipV="1">
              <a:off x="1146" y="1202"/>
              <a:ext cx="687" cy="1466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92" name="Text Box 42"/>
            <p:cNvSpPr txBox="1">
              <a:spLocks noChangeArrowheads="1"/>
            </p:cNvSpPr>
            <p:nvPr/>
          </p:nvSpPr>
          <p:spPr bwMode="auto">
            <a:xfrm>
              <a:off x="990" y="2668"/>
              <a:ext cx="353" cy="3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600" b="1">
                  <a:solidFill>
                    <a:srgbClr val="000000"/>
                  </a:solidFill>
                  <a:latin typeface="Arial" charset="0"/>
                </a:rPr>
                <a:t>3</a:t>
              </a:r>
              <a:endParaRPr lang="ru-RU" sz="1600" b="1"/>
            </a:p>
          </p:txBody>
        </p:sp>
        <p:sp>
          <p:nvSpPr>
            <p:cNvPr id="15393" name="Text Box 43"/>
            <p:cNvSpPr txBox="1">
              <a:spLocks noChangeArrowheads="1"/>
            </p:cNvSpPr>
            <p:nvPr/>
          </p:nvSpPr>
          <p:spPr bwMode="auto">
            <a:xfrm>
              <a:off x="1474" y="1207"/>
              <a:ext cx="350" cy="3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600" b="1">
                  <a:solidFill>
                    <a:srgbClr val="000000"/>
                  </a:solidFill>
                  <a:latin typeface="Arial" charset="0"/>
                </a:rPr>
                <a:t>6</a:t>
              </a:r>
              <a:endParaRPr lang="ru-RU" sz="1600" b="1"/>
            </a:p>
          </p:txBody>
        </p:sp>
        <p:sp>
          <p:nvSpPr>
            <p:cNvPr id="15394" name="Line 44"/>
            <p:cNvSpPr>
              <a:spLocks noChangeShapeType="1"/>
            </p:cNvSpPr>
            <p:nvPr/>
          </p:nvSpPr>
          <p:spPr bwMode="auto">
            <a:xfrm flipH="1">
              <a:off x="1139" y="1140"/>
              <a:ext cx="0" cy="422"/>
            </a:xfrm>
            <a:prstGeom prst="line">
              <a:avLst/>
            </a:prstGeom>
            <a:noFill/>
            <a:ln w="57150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95" name="Line 45"/>
            <p:cNvSpPr>
              <a:spLocks noChangeShapeType="1"/>
            </p:cNvSpPr>
            <p:nvPr/>
          </p:nvSpPr>
          <p:spPr bwMode="auto">
            <a:xfrm flipH="1">
              <a:off x="1139" y="1140"/>
              <a:ext cx="0" cy="422"/>
            </a:xfrm>
            <a:prstGeom prst="line">
              <a:avLst/>
            </a:prstGeom>
            <a:noFill/>
            <a:ln w="57150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96" name="Text Box 46"/>
            <p:cNvSpPr txBox="1">
              <a:spLocks noChangeArrowheads="1"/>
            </p:cNvSpPr>
            <p:nvPr/>
          </p:nvSpPr>
          <p:spPr bwMode="auto">
            <a:xfrm>
              <a:off x="1225" y="1005"/>
              <a:ext cx="350" cy="3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600" b="1">
                  <a:solidFill>
                    <a:srgbClr val="000000"/>
                  </a:solidFill>
                  <a:latin typeface="Arial" charset="0"/>
                </a:rPr>
                <a:t>5</a:t>
              </a:r>
              <a:endParaRPr lang="ru-RU" sz="1600" b="1"/>
            </a:p>
          </p:txBody>
        </p:sp>
        <p:sp>
          <p:nvSpPr>
            <p:cNvPr id="15397" name="Oval 47"/>
            <p:cNvSpPr>
              <a:spLocks noChangeArrowheads="1"/>
            </p:cNvSpPr>
            <p:nvPr/>
          </p:nvSpPr>
          <p:spPr bwMode="auto">
            <a:xfrm>
              <a:off x="1927" y="1178"/>
              <a:ext cx="68" cy="70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</p:grpSp>
      <p:sp>
        <p:nvSpPr>
          <p:cNvPr id="48" name="TextBox 47"/>
          <p:cNvSpPr txBox="1">
            <a:spLocks noChangeArrowheads="1"/>
          </p:cNvSpPr>
          <p:nvPr/>
        </p:nvSpPr>
        <p:spPr bwMode="auto">
          <a:xfrm>
            <a:off x="684213" y="5300663"/>
            <a:ext cx="39751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chemeClr val="tx2"/>
                </a:solidFill>
                <a:latin typeface="Arial" charset="0"/>
              </a:rPr>
              <a:t>Самостоятельная работа № 1</a:t>
            </a:r>
          </a:p>
        </p:txBody>
      </p:sp>
      <p:sp>
        <p:nvSpPr>
          <p:cNvPr id="49" name="TextBox 48"/>
          <p:cNvSpPr txBox="1">
            <a:spLocks noChangeArrowheads="1"/>
          </p:cNvSpPr>
          <p:nvPr/>
        </p:nvSpPr>
        <p:spPr bwMode="auto">
          <a:xfrm>
            <a:off x="684213" y="5732463"/>
            <a:ext cx="28019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chemeClr val="tx2"/>
                </a:solidFill>
                <a:latin typeface="Arial" charset="0"/>
              </a:rPr>
              <a:t>Контрольная работа</a:t>
            </a:r>
          </a:p>
        </p:txBody>
      </p:sp>
      <p:sp>
        <p:nvSpPr>
          <p:cNvPr id="50" name="Развернутая стрелка 49"/>
          <p:cNvSpPr/>
          <p:nvPr/>
        </p:nvSpPr>
        <p:spPr>
          <a:xfrm rot="15995274" flipH="1">
            <a:off x="243682" y="5550693"/>
            <a:ext cx="571500" cy="366713"/>
          </a:xfrm>
          <a:prstGeom prst="uturnArrow">
            <a:avLst>
              <a:gd name="adj1" fmla="val 26988"/>
              <a:gd name="adj2" fmla="val 25000"/>
              <a:gd name="adj3" fmla="val 25000"/>
              <a:gd name="adj4" fmla="val 43750"/>
              <a:gd name="adj5" fmla="val 10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5368" name="Rectangle 4"/>
          <p:cNvSpPr>
            <a:spLocks noChangeArrowheads="1"/>
          </p:cNvSpPr>
          <p:nvPr/>
        </p:nvSpPr>
        <p:spPr bwMode="auto">
          <a:xfrm>
            <a:off x="34925" y="44450"/>
            <a:ext cx="9075738" cy="6861175"/>
          </a:xfrm>
          <a:prstGeom prst="rect">
            <a:avLst/>
          </a:prstGeom>
          <a:noFill/>
          <a:ln w="190500">
            <a:solidFill>
              <a:srgbClr val="558EC7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1800">
              <a:latin typeface="Arial" charset="0"/>
            </a:endParaRPr>
          </a:p>
        </p:txBody>
      </p:sp>
      <p:sp>
        <p:nvSpPr>
          <p:cNvPr id="15369" name="Rectangle 5"/>
          <p:cNvSpPr>
            <a:spLocks noChangeArrowheads="1"/>
          </p:cNvSpPr>
          <p:nvPr/>
        </p:nvSpPr>
        <p:spPr bwMode="auto">
          <a:xfrm>
            <a:off x="306388" y="331788"/>
            <a:ext cx="8532812" cy="6286500"/>
          </a:xfrm>
          <a:prstGeom prst="rect">
            <a:avLst/>
          </a:prstGeom>
          <a:noFill/>
          <a:ln w="57150">
            <a:solidFill>
              <a:srgbClr val="558EC7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1800">
              <a:latin typeface="Arial" charset="0"/>
            </a:endParaRPr>
          </a:p>
        </p:txBody>
      </p:sp>
      <p:sp>
        <p:nvSpPr>
          <p:cNvPr id="2" name="Прямоугольник 1"/>
          <p:cNvSpPr>
            <a:spLocks noChangeArrowheads="1"/>
          </p:cNvSpPr>
          <p:nvPr/>
        </p:nvSpPr>
        <p:spPr bwMode="auto">
          <a:xfrm>
            <a:off x="6902450" y="642938"/>
            <a:ext cx="145256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400" b="1">
                <a:solidFill>
                  <a:srgbClr val="3333CC"/>
                </a:solidFill>
              </a:rPr>
              <a:t>Урок РК </a:t>
            </a:r>
            <a:endParaRPr lang="ru-RU" sz="2400" b="1">
              <a:solidFill>
                <a:srgbClr val="FF33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49" grpId="0"/>
      <p:bldP spid="2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323850" y="549275"/>
            <a:ext cx="8031163" cy="6477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ru-RU" sz="2400" b="1">
                <a:solidFill>
                  <a:srgbClr val="FF3300"/>
                </a:solidFill>
              </a:rPr>
              <a:t>        Технологический уровень освоения ТДМ</a:t>
            </a:r>
            <a:r>
              <a:rPr lang="ru-RU" sz="2400" b="1">
                <a:solidFill>
                  <a:schemeClr val="accent2"/>
                </a:solidFill>
              </a:rPr>
              <a:t> </a:t>
            </a:r>
            <a:endParaRPr lang="ru-RU" sz="2400" b="1">
              <a:solidFill>
                <a:srgbClr val="FF3300"/>
              </a:solidFill>
            </a:endParaRP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4046538" y="1270000"/>
            <a:ext cx="4619625" cy="5133975"/>
          </a:xfrm>
          <a:prstGeom prst="rect">
            <a:avLst/>
          </a:prstGeom>
          <a:solidFill>
            <a:srgbClr val="FFD9FF"/>
          </a:solidFill>
          <a:ln>
            <a:noFill/>
          </a:ln>
          <a:extLst/>
        </p:spPr>
        <p:txBody>
          <a:bodyPr>
            <a:spAutoFit/>
          </a:bodyPr>
          <a:lstStyle>
            <a:lvl1pPr marL="177800" indent="-177800" eaLnBrk="0" hangingPunct="0">
              <a:tabLst>
                <a:tab pos="622300" algn="l"/>
                <a:tab pos="812800" algn="l"/>
                <a:tab pos="1346200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tabLst>
                <a:tab pos="622300" algn="l"/>
                <a:tab pos="812800" algn="l"/>
                <a:tab pos="1346200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tabLst>
                <a:tab pos="622300" algn="l"/>
                <a:tab pos="812800" algn="l"/>
                <a:tab pos="134620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tabLst>
                <a:tab pos="622300" algn="l"/>
                <a:tab pos="812800" algn="l"/>
                <a:tab pos="1346200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tabLst>
                <a:tab pos="622300" algn="l"/>
                <a:tab pos="812800" algn="l"/>
                <a:tab pos="1346200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22300" algn="l"/>
                <a:tab pos="812800" algn="l"/>
                <a:tab pos="1346200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22300" algn="l"/>
                <a:tab pos="812800" algn="l"/>
                <a:tab pos="1346200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22300" algn="l"/>
                <a:tab pos="812800" algn="l"/>
                <a:tab pos="1346200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22300" algn="l"/>
                <a:tab pos="812800" algn="l"/>
                <a:tab pos="1346200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eaLnBrk="1" hangingPunct="1">
              <a:lnSpc>
                <a:spcPct val="105000"/>
              </a:lnSpc>
              <a:spcBef>
                <a:spcPct val="15000"/>
              </a:spcBef>
              <a:defRPr/>
            </a:pPr>
            <a:r>
              <a:rPr lang="ru-RU" sz="1600" b="1" dirty="0" smtClean="0"/>
              <a:t> </a:t>
            </a:r>
            <a:r>
              <a:rPr lang="ru-RU" sz="2000" b="1" dirty="0" smtClean="0">
                <a:solidFill>
                  <a:srgbClr val="FF0000"/>
                </a:solidFill>
              </a:rPr>
              <a:t>Урок 1</a:t>
            </a:r>
            <a:endParaRPr lang="ru-RU" sz="1600" b="1" dirty="0" smtClean="0">
              <a:solidFill>
                <a:srgbClr val="FF0000"/>
              </a:solidFill>
            </a:endParaRPr>
          </a:p>
          <a:p>
            <a:pPr eaLnBrk="1" hangingPunct="1">
              <a:lnSpc>
                <a:spcPct val="105000"/>
              </a:lnSpc>
              <a:spcBef>
                <a:spcPct val="15000"/>
              </a:spcBef>
              <a:buFontTx/>
              <a:buAutoNum type="arabicPeriod"/>
              <a:defRPr/>
            </a:pPr>
            <a:r>
              <a:rPr lang="ru-RU" sz="1600" b="1" dirty="0" smtClean="0"/>
              <a:t> </a:t>
            </a:r>
            <a:r>
              <a:rPr lang="ru-RU" sz="1600" b="1" dirty="0"/>
              <a:t>Мотивация к контрольно-коррекционная деятельности </a:t>
            </a:r>
            <a:endParaRPr lang="ru-RU" sz="1600" b="1" dirty="0" smtClean="0"/>
          </a:p>
          <a:p>
            <a:pPr marL="0" indent="0" eaLnBrk="1" hangingPunct="1">
              <a:lnSpc>
                <a:spcPct val="105000"/>
              </a:lnSpc>
              <a:spcBef>
                <a:spcPts val="0"/>
              </a:spcBef>
              <a:defRPr/>
            </a:pPr>
            <a:r>
              <a:rPr lang="ru-RU" sz="1600" b="1" dirty="0" smtClean="0"/>
              <a:t>2. </a:t>
            </a:r>
            <a:r>
              <a:rPr lang="ru-RU" sz="1600" b="1" dirty="0"/>
              <a:t>Актуализация знаний </a:t>
            </a:r>
            <a:r>
              <a:rPr lang="ru-RU" sz="1600" b="1" dirty="0" smtClean="0"/>
              <a:t>и самоконтроль с</a:t>
            </a:r>
          </a:p>
          <a:p>
            <a:pPr marL="0" indent="0" eaLnBrk="1" hangingPunct="1">
              <a:lnSpc>
                <a:spcPct val="105000"/>
              </a:lnSpc>
              <a:spcBef>
                <a:spcPts val="0"/>
              </a:spcBef>
              <a:defRPr/>
            </a:pPr>
            <a:r>
              <a:rPr lang="ru-RU" sz="1600" b="1" dirty="0"/>
              <a:t> </a:t>
            </a:r>
            <a:r>
              <a:rPr lang="ru-RU" sz="1600" b="1" dirty="0" smtClean="0"/>
              <a:t>  фиксацией затруднения в</a:t>
            </a:r>
          </a:p>
          <a:p>
            <a:pPr marL="0" indent="0" eaLnBrk="1" hangingPunct="1">
              <a:lnSpc>
                <a:spcPct val="105000"/>
              </a:lnSpc>
              <a:spcBef>
                <a:spcPts val="0"/>
              </a:spcBef>
              <a:defRPr/>
            </a:pPr>
            <a:r>
              <a:rPr lang="ru-RU" sz="1600" b="1" dirty="0"/>
              <a:t> </a:t>
            </a:r>
            <a:r>
              <a:rPr lang="ru-RU" sz="1600" b="1" dirty="0" smtClean="0"/>
              <a:t>  индивидуальной деятельности</a:t>
            </a:r>
            <a:endParaRPr lang="ru-RU" sz="1600" b="1" dirty="0"/>
          </a:p>
          <a:p>
            <a:pPr eaLnBrk="1" hangingPunct="1">
              <a:lnSpc>
                <a:spcPct val="105000"/>
              </a:lnSpc>
              <a:defRPr/>
            </a:pPr>
            <a:r>
              <a:rPr lang="ru-RU" sz="2000" b="1" dirty="0" smtClean="0">
                <a:solidFill>
                  <a:srgbClr val="FF0000"/>
                </a:solidFill>
              </a:rPr>
              <a:t>Урок 2</a:t>
            </a:r>
            <a:endParaRPr lang="ru-RU" sz="2000" b="1" dirty="0" smtClean="0"/>
          </a:p>
          <a:p>
            <a:pPr eaLnBrk="1" hangingPunct="1">
              <a:lnSpc>
                <a:spcPct val="105000"/>
              </a:lnSpc>
              <a:spcBef>
                <a:spcPct val="30000"/>
              </a:spcBef>
              <a:buFontTx/>
              <a:buAutoNum type="arabicPeriod" startAt="3"/>
              <a:defRPr/>
            </a:pPr>
            <a:r>
              <a:rPr lang="ru-RU" sz="1600" b="1" dirty="0" smtClean="0"/>
              <a:t> Локализация затруднений</a:t>
            </a:r>
          </a:p>
          <a:p>
            <a:pPr eaLnBrk="1" hangingPunct="1">
              <a:lnSpc>
                <a:spcPct val="105000"/>
              </a:lnSpc>
              <a:spcBef>
                <a:spcPct val="30000"/>
              </a:spcBef>
              <a:buFontTx/>
              <a:buAutoNum type="arabicPeriod" startAt="3"/>
              <a:defRPr/>
            </a:pPr>
            <a:r>
              <a:rPr lang="ru-RU" sz="1600" b="1" dirty="0" smtClean="0"/>
              <a:t> Коррекция выявленных затруднений</a:t>
            </a:r>
          </a:p>
          <a:p>
            <a:pPr eaLnBrk="1" hangingPunct="1">
              <a:lnSpc>
                <a:spcPct val="105000"/>
              </a:lnSpc>
              <a:spcBef>
                <a:spcPts val="0"/>
              </a:spcBef>
              <a:buFontTx/>
              <a:buAutoNum type="arabicPeriod" startAt="3"/>
              <a:defRPr/>
            </a:pPr>
            <a:r>
              <a:rPr lang="ru-RU" sz="1600" b="1" dirty="0" smtClean="0"/>
              <a:t> Обобщение затруднений во внешней</a:t>
            </a:r>
          </a:p>
          <a:p>
            <a:pPr marL="0" indent="0" eaLnBrk="1" hangingPunct="1">
              <a:lnSpc>
                <a:spcPct val="105000"/>
              </a:lnSpc>
              <a:spcBef>
                <a:spcPts val="0"/>
              </a:spcBef>
              <a:defRPr/>
            </a:pPr>
            <a:r>
              <a:rPr lang="ru-RU" sz="1600" b="1" dirty="0"/>
              <a:t> </a:t>
            </a:r>
            <a:r>
              <a:rPr lang="ru-RU" sz="1600" b="1" dirty="0" smtClean="0"/>
              <a:t>   речи</a:t>
            </a:r>
          </a:p>
          <a:p>
            <a:pPr eaLnBrk="1" hangingPunct="1">
              <a:lnSpc>
                <a:spcPct val="105000"/>
              </a:lnSpc>
              <a:spcBef>
                <a:spcPct val="30000"/>
              </a:spcBef>
              <a:buFontTx/>
              <a:buAutoNum type="arabicPeriod" startAt="6"/>
              <a:defRPr/>
            </a:pPr>
            <a:r>
              <a:rPr lang="ru-RU" sz="1600" b="1" dirty="0" smtClean="0"/>
              <a:t> Самостоятельная работа с  самопроверкой по эталону</a:t>
            </a:r>
          </a:p>
          <a:p>
            <a:pPr eaLnBrk="1" hangingPunct="1">
              <a:lnSpc>
                <a:spcPct val="105000"/>
              </a:lnSpc>
              <a:spcBef>
                <a:spcPct val="30000"/>
              </a:spcBef>
              <a:defRPr/>
            </a:pPr>
            <a:r>
              <a:rPr lang="ru-RU" sz="1600" b="1" dirty="0" smtClean="0"/>
              <a:t>7. </a:t>
            </a:r>
            <a:r>
              <a:rPr lang="ru-RU" sz="1600" b="1" dirty="0"/>
              <a:t>Повторение и решение заданий творческого уровня</a:t>
            </a:r>
          </a:p>
          <a:p>
            <a:pPr eaLnBrk="1" hangingPunct="1">
              <a:lnSpc>
                <a:spcPct val="105000"/>
              </a:lnSpc>
              <a:spcBef>
                <a:spcPct val="15000"/>
              </a:spcBef>
              <a:defRPr/>
            </a:pPr>
            <a:r>
              <a:rPr lang="ru-RU" sz="1600" b="1" dirty="0" smtClean="0"/>
              <a:t>8. </a:t>
            </a:r>
            <a:r>
              <a:rPr lang="ru-RU" sz="1600" b="1" dirty="0"/>
              <a:t>Рефлексия контрольно-коррекционной </a:t>
            </a:r>
            <a:r>
              <a:rPr lang="ru-RU" sz="1600" b="1" dirty="0" smtClean="0"/>
              <a:t>деятельности</a:t>
            </a:r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900113" y="1125538"/>
            <a:ext cx="2922587" cy="3887787"/>
            <a:chOff x="567" y="709"/>
            <a:chExt cx="1841" cy="2449"/>
          </a:xfrm>
        </p:grpSpPr>
        <p:sp>
          <p:nvSpPr>
            <p:cNvPr id="17416" name="Oval 21"/>
            <p:cNvSpPr>
              <a:spLocks noChangeArrowheads="1"/>
            </p:cNvSpPr>
            <p:nvPr/>
          </p:nvSpPr>
          <p:spPr bwMode="auto">
            <a:xfrm>
              <a:off x="567" y="1102"/>
              <a:ext cx="1841" cy="2056"/>
            </a:xfrm>
            <a:prstGeom prst="ellips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17417" name="Oval 22"/>
            <p:cNvSpPr>
              <a:spLocks noChangeArrowheads="1"/>
            </p:cNvSpPr>
            <p:nvPr/>
          </p:nvSpPr>
          <p:spPr bwMode="auto">
            <a:xfrm>
              <a:off x="888" y="961"/>
              <a:ext cx="1140" cy="1083"/>
            </a:xfrm>
            <a:prstGeom prst="ellipse">
              <a:avLst/>
            </a:prstGeom>
            <a:solidFill>
              <a:srgbClr val="A3E0FF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17418" name="Line 23"/>
            <p:cNvSpPr>
              <a:spLocks noChangeShapeType="1"/>
            </p:cNvSpPr>
            <p:nvPr/>
          </p:nvSpPr>
          <p:spPr bwMode="auto">
            <a:xfrm flipV="1">
              <a:off x="929" y="1356"/>
              <a:ext cx="223" cy="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19" name="Oval 24"/>
            <p:cNvSpPr>
              <a:spLocks noChangeArrowheads="1"/>
            </p:cNvSpPr>
            <p:nvPr/>
          </p:nvSpPr>
          <p:spPr bwMode="auto">
            <a:xfrm>
              <a:off x="888" y="1306"/>
              <a:ext cx="71" cy="72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3399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ru-RU" sz="2400">
                <a:solidFill>
                  <a:srgbClr val="FF0000"/>
                </a:solidFill>
              </a:endParaRPr>
            </a:p>
          </p:txBody>
        </p:sp>
        <p:sp>
          <p:nvSpPr>
            <p:cNvPr id="17420" name="Line 25"/>
            <p:cNvSpPr>
              <a:spLocks noChangeShapeType="1"/>
            </p:cNvSpPr>
            <p:nvPr/>
          </p:nvSpPr>
          <p:spPr bwMode="auto">
            <a:xfrm flipH="1">
              <a:off x="1139" y="1140"/>
              <a:ext cx="0" cy="422"/>
            </a:xfrm>
            <a:prstGeom prst="line">
              <a:avLst/>
            </a:prstGeom>
            <a:noFill/>
            <a:ln w="57150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21" name="Line 26"/>
            <p:cNvSpPr>
              <a:spLocks noChangeShapeType="1"/>
            </p:cNvSpPr>
            <p:nvPr/>
          </p:nvSpPr>
          <p:spPr bwMode="auto">
            <a:xfrm>
              <a:off x="1518" y="2660"/>
              <a:ext cx="339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22" name="Line 27"/>
            <p:cNvSpPr>
              <a:spLocks noChangeShapeType="1"/>
            </p:cNvSpPr>
            <p:nvPr/>
          </p:nvSpPr>
          <p:spPr bwMode="auto">
            <a:xfrm>
              <a:off x="839" y="2660"/>
              <a:ext cx="339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23" name="Line 28"/>
            <p:cNvSpPr>
              <a:spLocks noChangeShapeType="1"/>
            </p:cNvSpPr>
            <p:nvPr/>
          </p:nvSpPr>
          <p:spPr bwMode="auto">
            <a:xfrm>
              <a:off x="1167" y="2660"/>
              <a:ext cx="344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24" name="Line 29"/>
            <p:cNvSpPr>
              <a:spLocks noChangeShapeType="1"/>
            </p:cNvSpPr>
            <p:nvPr/>
          </p:nvSpPr>
          <p:spPr bwMode="auto">
            <a:xfrm>
              <a:off x="1141" y="1350"/>
              <a:ext cx="366" cy="6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prstDash val="lgDash"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25" name="Line 30"/>
            <p:cNvSpPr>
              <a:spLocks noChangeShapeType="1"/>
            </p:cNvSpPr>
            <p:nvPr/>
          </p:nvSpPr>
          <p:spPr bwMode="auto">
            <a:xfrm flipV="1">
              <a:off x="1141" y="1220"/>
              <a:ext cx="338" cy="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26" name="Line 31"/>
            <p:cNvSpPr>
              <a:spLocks noChangeShapeType="1"/>
            </p:cNvSpPr>
            <p:nvPr/>
          </p:nvSpPr>
          <p:spPr bwMode="auto">
            <a:xfrm flipV="1">
              <a:off x="1479" y="1220"/>
              <a:ext cx="265" cy="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27" name="Line 32"/>
            <p:cNvSpPr>
              <a:spLocks noChangeShapeType="1"/>
            </p:cNvSpPr>
            <p:nvPr/>
          </p:nvSpPr>
          <p:spPr bwMode="auto">
            <a:xfrm flipV="1">
              <a:off x="1730" y="1223"/>
              <a:ext cx="221" cy="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28" name="Arc 33"/>
            <p:cNvSpPr>
              <a:spLocks/>
            </p:cNvSpPr>
            <p:nvPr/>
          </p:nvSpPr>
          <p:spPr bwMode="auto">
            <a:xfrm rot="16200000" flipH="1">
              <a:off x="721" y="917"/>
              <a:ext cx="390" cy="478"/>
            </a:xfrm>
            <a:custGeom>
              <a:avLst/>
              <a:gdLst>
                <a:gd name="T0" fmla="*/ 0 w 18212"/>
                <a:gd name="T1" fmla="*/ 0 h 21600"/>
                <a:gd name="T2" fmla="*/ 0 w 18212"/>
                <a:gd name="T3" fmla="*/ 0 h 21600"/>
                <a:gd name="T4" fmla="*/ 0 w 18212"/>
                <a:gd name="T5" fmla="*/ 0 h 21600"/>
                <a:gd name="T6" fmla="*/ 0 60000 65536"/>
                <a:gd name="T7" fmla="*/ 0 60000 65536"/>
                <a:gd name="T8" fmla="*/ 0 60000 65536"/>
                <a:gd name="T9" fmla="*/ 0 w 18212"/>
                <a:gd name="T10" fmla="*/ 0 h 21600"/>
                <a:gd name="T11" fmla="*/ 18212 w 18212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212" h="21600" fill="none" extrusionOk="0">
                  <a:moveTo>
                    <a:pt x="-1" y="0"/>
                  </a:moveTo>
                  <a:cubicBezTo>
                    <a:pt x="7377" y="0"/>
                    <a:pt x="14245" y="3765"/>
                    <a:pt x="18212" y="9986"/>
                  </a:cubicBezTo>
                </a:path>
                <a:path w="18212" h="21600" stroke="0" extrusionOk="0">
                  <a:moveTo>
                    <a:pt x="-1" y="0"/>
                  </a:moveTo>
                  <a:cubicBezTo>
                    <a:pt x="7377" y="0"/>
                    <a:pt x="14245" y="3765"/>
                    <a:pt x="18212" y="9986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29" name="Arc 34"/>
            <p:cNvSpPr>
              <a:spLocks/>
            </p:cNvSpPr>
            <p:nvPr/>
          </p:nvSpPr>
          <p:spPr bwMode="auto">
            <a:xfrm flipV="1">
              <a:off x="1965" y="709"/>
              <a:ext cx="370" cy="515"/>
            </a:xfrm>
            <a:custGeom>
              <a:avLst/>
              <a:gdLst>
                <a:gd name="T0" fmla="*/ 0 w 18212"/>
                <a:gd name="T1" fmla="*/ 0 h 21600"/>
                <a:gd name="T2" fmla="*/ 0 w 18212"/>
                <a:gd name="T3" fmla="*/ 0 h 21600"/>
                <a:gd name="T4" fmla="*/ 0 w 18212"/>
                <a:gd name="T5" fmla="*/ 0 h 21600"/>
                <a:gd name="T6" fmla="*/ 0 60000 65536"/>
                <a:gd name="T7" fmla="*/ 0 60000 65536"/>
                <a:gd name="T8" fmla="*/ 0 60000 65536"/>
                <a:gd name="T9" fmla="*/ 0 w 18212"/>
                <a:gd name="T10" fmla="*/ 0 h 21600"/>
                <a:gd name="T11" fmla="*/ 18212 w 18212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212" h="21600" fill="none" extrusionOk="0">
                  <a:moveTo>
                    <a:pt x="-1" y="0"/>
                  </a:moveTo>
                  <a:cubicBezTo>
                    <a:pt x="7377" y="0"/>
                    <a:pt x="14245" y="3765"/>
                    <a:pt x="18212" y="9986"/>
                  </a:cubicBezTo>
                </a:path>
                <a:path w="18212" h="21600" stroke="0" extrusionOk="0">
                  <a:moveTo>
                    <a:pt x="-1" y="0"/>
                  </a:moveTo>
                  <a:cubicBezTo>
                    <a:pt x="7377" y="0"/>
                    <a:pt x="14245" y="3765"/>
                    <a:pt x="18212" y="9986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30" name="Text Box 35"/>
            <p:cNvSpPr txBox="1">
              <a:spLocks noChangeArrowheads="1"/>
            </p:cNvSpPr>
            <p:nvPr/>
          </p:nvSpPr>
          <p:spPr bwMode="auto">
            <a:xfrm>
              <a:off x="760" y="1048"/>
              <a:ext cx="352" cy="3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600" b="1">
                  <a:solidFill>
                    <a:srgbClr val="000000"/>
                  </a:solidFill>
                  <a:latin typeface="Arial" charset="0"/>
                </a:rPr>
                <a:t>1</a:t>
              </a:r>
              <a:endParaRPr lang="ru-RU" sz="1600" b="1"/>
            </a:p>
          </p:txBody>
        </p:sp>
        <p:sp>
          <p:nvSpPr>
            <p:cNvPr id="17431" name="Text Box 36"/>
            <p:cNvSpPr txBox="1">
              <a:spLocks noChangeArrowheads="1"/>
            </p:cNvSpPr>
            <p:nvPr/>
          </p:nvSpPr>
          <p:spPr bwMode="auto">
            <a:xfrm>
              <a:off x="888" y="1393"/>
              <a:ext cx="352" cy="3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600" b="1">
                  <a:solidFill>
                    <a:srgbClr val="000000"/>
                  </a:solidFill>
                  <a:latin typeface="Arial" charset="0"/>
                </a:rPr>
                <a:t>2</a:t>
              </a:r>
              <a:endParaRPr lang="ru-RU" sz="1600" b="1"/>
            </a:p>
          </p:txBody>
        </p:sp>
        <p:sp>
          <p:nvSpPr>
            <p:cNvPr id="17432" name="Text Box 37"/>
            <p:cNvSpPr txBox="1">
              <a:spLocks noChangeArrowheads="1"/>
            </p:cNvSpPr>
            <p:nvPr/>
          </p:nvSpPr>
          <p:spPr bwMode="auto">
            <a:xfrm>
              <a:off x="1166" y="1191"/>
              <a:ext cx="352" cy="3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600" b="1">
                  <a:solidFill>
                    <a:srgbClr val="000000"/>
                  </a:solidFill>
                  <a:latin typeface="Arial" charset="0"/>
                </a:rPr>
                <a:t>4</a:t>
              </a:r>
              <a:endParaRPr lang="ru-RU" sz="1600" b="1"/>
            </a:p>
          </p:txBody>
        </p:sp>
        <p:sp>
          <p:nvSpPr>
            <p:cNvPr id="17433" name="Text Box 38"/>
            <p:cNvSpPr txBox="1">
              <a:spLocks noChangeArrowheads="1"/>
            </p:cNvSpPr>
            <p:nvPr/>
          </p:nvSpPr>
          <p:spPr bwMode="auto">
            <a:xfrm>
              <a:off x="1882" y="957"/>
              <a:ext cx="354" cy="3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600" b="1">
                  <a:solidFill>
                    <a:srgbClr val="000000"/>
                  </a:solidFill>
                  <a:latin typeface="Arial" charset="0"/>
                </a:rPr>
                <a:t>8</a:t>
              </a:r>
              <a:endParaRPr lang="ru-RU" sz="1600" b="1"/>
            </a:p>
          </p:txBody>
        </p:sp>
        <p:sp>
          <p:nvSpPr>
            <p:cNvPr id="17434" name="Text Box 39"/>
            <p:cNvSpPr txBox="1">
              <a:spLocks noChangeArrowheads="1"/>
            </p:cNvSpPr>
            <p:nvPr/>
          </p:nvSpPr>
          <p:spPr bwMode="auto">
            <a:xfrm>
              <a:off x="1698" y="1210"/>
              <a:ext cx="351" cy="3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600" b="1">
                  <a:solidFill>
                    <a:srgbClr val="000000"/>
                  </a:solidFill>
                  <a:latin typeface="Arial" charset="0"/>
                </a:rPr>
                <a:t>7</a:t>
              </a:r>
              <a:endParaRPr lang="ru-RU" sz="1600" b="1"/>
            </a:p>
          </p:txBody>
        </p:sp>
        <p:sp>
          <p:nvSpPr>
            <p:cNvPr id="17435" name="Line 40"/>
            <p:cNvSpPr>
              <a:spLocks noChangeShapeType="1"/>
            </p:cNvSpPr>
            <p:nvPr/>
          </p:nvSpPr>
          <p:spPr bwMode="auto">
            <a:xfrm flipH="1">
              <a:off x="845" y="1393"/>
              <a:ext cx="280" cy="1257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36" name="Line 41"/>
            <p:cNvSpPr>
              <a:spLocks noChangeShapeType="1"/>
            </p:cNvSpPr>
            <p:nvPr/>
          </p:nvSpPr>
          <p:spPr bwMode="auto">
            <a:xfrm flipH="1" flipV="1">
              <a:off x="1146" y="1202"/>
              <a:ext cx="687" cy="1466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37" name="Text Box 42"/>
            <p:cNvSpPr txBox="1">
              <a:spLocks noChangeArrowheads="1"/>
            </p:cNvSpPr>
            <p:nvPr/>
          </p:nvSpPr>
          <p:spPr bwMode="auto">
            <a:xfrm>
              <a:off x="990" y="2668"/>
              <a:ext cx="353" cy="3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600" b="1">
                  <a:solidFill>
                    <a:srgbClr val="000000"/>
                  </a:solidFill>
                  <a:latin typeface="Arial" charset="0"/>
                </a:rPr>
                <a:t>3</a:t>
              </a:r>
              <a:endParaRPr lang="ru-RU" sz="1600" b="1"/>
            </a:p>
          </p:txBody>
        </p:sp>
        <p:sp>
          <p:nvSpPr>
            <p:cNvPr id="17438" name="Text Box 43"/>
            <p:cNvSpPr txBox="1">
              <a:spLocks noChangeArrowheads="1"/>
            </p:cNvSpPr>
            <p:nvPr/>
          </p:nvSpPr>
          <p:spPr bwMode="auto">
            <a:xfrm>
              <a:off x="1474" y="1207"/>
              <a:ext cx="350" cy="3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600" b="1">
                  <a:solidFill>
                    <a:srgbClr val="000000"/>
                  </a:solidFill>
                  <a:latin typeface="Arial" charset="0"/>
                </a:rPr>
                <a:t>6</a:t>
              </a:r>
              <a:endParaRPr lang="ru-RU" sz="1600" b="1"/>
            </a:p>
          </p:txBody>
        </p:sp>
        <p:sp>
          <p:nvSpPr>
            <p:cNvPr id="17439" name="Line 44"/>
            <p:cNvSpPr>
              <a:spLocks noChangeShapeType="1"/>
            </p:cNvSpPr>
            <p:nvPr/>
          </p:nvSpPr>
          <p:spPr bwMode="auto">
            <a:xfrm flipH="1">
              <a:off x="1139" y="1140"/>
              <a:ext cx="0" cy="422"/>
            </a:xfrm>
            <a:prstGeom prst="line">
              <a:avLst/>
            </a:prstGeom>
            <a:noFill/>
            <a:ln w="57150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40" name="Line 45"/>
            <p:cNvSpPr>
              <a:spLocks noChangeShapeType="1"/>
            </p:cNvSpPr>
            <p:nvPr/>
          </p:nvSpPr>
          <p:spPr bwMode="auto">
            <a:xfrm flipH="1">
              <a:off x="1139" y="1140"/>
              <a:ext cx="0" cy="422"/>
            </a:xfrm>
            <a:prstGeom prst="line">
              <a:avLst/>
            </a:prstGeom>
            <a:noFill/>
            <a:ln w="57150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41" name="Text Box 46"/>
            <p:cNvSpPr txBox="1">
              <a:spLocks noChangeArrowheads="1"/>
            </p:cNvSpPr>
            <p:nvPr/>
          </p:nvSpPr>
          <p:spPr bwMode="auto">
            <a:xfrm>
              <a:off x="1225" y="1005"/>
              <a:ext cx="350" cy="3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600" b="1">
                  <a:solidFill>
                    <a:srgbClr val="000000"/>
                  </a:solidFill>
                  <a:latin typeface="Arial" charset="0"/>
                </a:rPr>
                <a:t>5</a:t>
              </a:r>
              <a:endParaRPr lang="ru-RU" sz="1600" b="1"/>
            </a:p>
          </p:txBody>
        </p:sp>
        <p:sp>
          <p:nvSpPr>
            <p:cNvPr id="17442" name="Oval 47"/>
            <p:cNvSpPr>
              <a:spLocks noChangeArrowheads="1"/>
            </p:cNvSpPr>
            <p:nvPr/>
          </p:nvSpPr>
          <p:spPr bwMode="auto">
            <a:xfrm>
              <a:off x="1927" y="1178"/>
              <a:ext cx="68" cy="70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</p:grpSp>
      <p:sp>
        <p:nvSpPr>
          <p:cNvPr id="17413" name="Rectangle 4"/>
          <p:cNvSpPr>
            <a:spLocks noChangeArrowheads="1"/>
          </p:cNvSpPr>
          <p:nvPr/>
        </p:nvSpPr>
        <p:spPr bwMode="auto">
          <a:xfrm>
            <a:off x="34925" y="44450"/>
            <a:ext cx="9075738" cy="6861175"/>
          </a:xfrm>
          <a:prstGeom prst="rect">
            <a:avLst/>
          </a:prstGeom>
          <a:noFill/>
          <a:ln w="190500">
            <a:solidFill>
              <a:srgbClr val="558EC7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1800">
              <a:latin typeface="Arial" charset="0"/>
            </a:endParaRPr>
          </a:p>
        </p:txBody>
      </p:sp>
      <p:sp>
        <p:nvSpPr>
          <p:cNvPr id="17414" name="Rectangle 5"/>
          <p:cNvSpPr>
            <a:spLocks noChangeArrowheads="1"/>
          </p:cNvSpPr>
          <p:nvPr/>
        </p:nvSpPr>
        <p:spPr bwMode="auto">
          <a:xfrm>
            <a:off x="306388" y="331788"/>
            <a:ext cx="8532812" cy="6286500"/>
          </a:xfrm>
          <a:prstGeom prst="rect">
            <a:avLst/>
          </a:prstGeom>
          <a:noFill/>
          <a:ln w="57150">
            <a:solidFill>
              <a:srgbClr val="558EC7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1800">
              <a:latin typeface="Arial" charset="0"/>
            </a:endParaRPr>
          </a:p>
        </p:txBody>
      </p:sp>
      <p:sp>
        <p:nvSpPr>
          <p:cNvPr id="17415" name="Прямоугольник 1"/>
          <p:cNvSpPr>
            <a:spLocks noChangeArrowheads="1"/>
          </p:cNvSpPr>
          <p:nvPr/>
        </p:nvSpPr>
        <p:spPr bwMode="auto">
          <a:xfrm>
            <a:off x="6902450" y="642938"/>
            <a:ext cx="145256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400" b="1">
                <a:solidFill>
                  <a:srgbClr val="3333CC"/>
                </a:solidFill>
              </a:rPr>
              <a:t>Урок РК </a:t>
            </a:r>
            <a:endParaRPr lang="ru-RU" sz="2400" b="1">
              <a:solidFill>
                <a:srgbClr val="FF33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5588" y="293688"/>
            <a:ext cx="8589962" cy="634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34925" y="44450"/>
            <a:ext cx="9075738" cy="6861175"/>
            <a:chOff x="6" y="1"/>
            <a:chExt cx="5717" cy="4322"/>
          </a:xfrm>
        </p:grpSpPr>
        <p:sp>
          <p:nvSpPr>
            <p:cNvPr id="23561" name="Rectangle 4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23562" name="Rectangle 5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617538" y="293688"/>
            <a:ext cx="8070850" cy="7191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2800" b="1" dirty="0">
                <a:solidFill>
                  <a:srgbClr val="0066CC"/>
                </a:solidFill>
                <a:latin typeface="Arial" pitchFamily="34" charset="0"/>
                <a:cs typeface="Arial" pitchFamily="34" charset="0"/>
              </a:rPr>
              <a:t>1 урок (Проведение контрольной работы)</a:t>
            </a:r>
          </a:p>
        </p:txBody>
      </p:sp>
      <p:sp>
        <p:nvSpPr>
          <p:cNvPr id="14341" name="Rectangle 2"/>
          <p:cNvSpPr>
            <a:spLocks noChangeArrowheads="1"/>
          </p:cNvSpPr>
          <p:nvPr/>
        </p:nvSpPr>
        <p:spPr bwMode="auto">
          <a:xfrm>
            <a:off x="420688" y="3775075"/>
            <a:ext cx="8315325" cy="2749550"/>
          </a:xfrm>
          <a:prstGeom prst="rect">
            <a:avLst/>
          </a:prstGeom>
          <a:noFill/>
          <a:ln w="1905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marL="342900" indent="-342900"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ru-RU" sz="2400" b="1" dirty="0">
                <a:latin typeface="Arial" pitchFamily="34" charset="0"/>
                <a:cs typeface="Arial" pitchFamily="34" charset="0"/>
              </a:rPr>
              <a:t>Актуализировать требования к ученику</a:t>
            </a:r>
          </a:p>
          <a:p>
            <a:pPr>
              <a:spcBef>
                <a:spcPts val="600"/>
              </a:spcBef>
              <a:defRPr/>
            </a:pPr>
            <a:r>
              <a:rPr lang="ru-RU" sz="2400" b="1" dirty="0">
                <a:latin typeface="Arial" pitchFamily="34" charset="0"/>
                <a:cs typeface="Arial" pitchFamily="34" charset="0"/>
              </a:rPr>
              <a:t>   со стороны контрольно−коррекционной</a:t>
            </a:r>
          </a:p>
          <a:p>
            <a:pPr>
              <a:spcBef>
                <a:spcPts val="600"/>
              </a:spcBef>
              <a:defRPr/>
            </a:pPr>
            <a:r>
              <a:rPr lang="ru-RU" sz="2400" b="1" dirty="0">
                <a:latin typeface="Arial" pitchFamily="34" charset="0"/>
                <a:cs typeface="Arial" pitchFamily="34" charset="0"/>
              </a:rPr>
              <a:t>   деятельности.</a:t>
            </a:r>
          </a:p>
          <a:p>
            <a:pPr marL="342900" indent="-342900"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ru-RU" sz="2400" b="1" dirty="0">
                <a:latin typeface="Arial" pitchFamily="34" charset="0"/>
                <a:cs typeface="Arial" pitchFamily="34" charset="0"/>
              </a:rPr>
              <a:t>Установить форму и процедуру контроля.</a:t>
            </a:r>
          </a:p>
          <a:p>
            <a:pPr marL="342900" indent="-342900"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ru-RU" sz="2400" b="1" dirty="0">
                <a:latin typeface="Arial" pitchFamily="34" charset="0"/>
                <a:cs typeface="Arial" pitchFamily="34" charset="0"/>
              </a:rPr>
              <a:t>Предъявить критерий выставления отметки.</a:t>
            </a:r>
          </a:p>
        </p:txBody>
      </p:sp>
      <p:sp>
        <p:nvSpPr>
          <p:cNvPr id="23558" name="Text Box 3"/>
          <p:cNvSpPr txBox="1">
            <a:spLocks noChangeArrowheads="1"/>
          </p:cNvSpPr>
          <p:nvPr/>
        </p:nvSpPr>
        <p:spPr bwMode="auto">
          <a:xfrm>
            <a:off x="463550" y="908050"/>
            <a:ext cx="8229600" cy="831850"/>
          </a:xfrm>
          <a:prstGeom prst="rect">
            <a:avLst/>
          </a:prstGeom>
          <a:noFill/>
          <a:ln w="28575" cap="sq">
            <a:solidFill>
              <a:srgbClr val="6699FF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Tx/>
              <a:buAutoNum type="arabicPeriod"/>
            </a:pPr>
            <a:r>
              <a:rPr lang="ru-RU" sz="2400" b="1" i="1">
                <a:solidFill>
                  <a:srgbClr val="E80000"/>
                </a:solidFill>
                <a:latin typeface="Arial" charset="0"/>
              </a:rPr>
              <a:t>Мотивация к контрольно-коррекционной деятельности</a:t>
            </a:r>
            <a:endParaRPr lang="ru-RU" sz="2400" i="1">
              <a:latin typeface="Arial" charset="0"/>
            </a:endParaRPr>
          </a:p>
        </p:txBody>
      </p:sp>
      <p:sp>
        <p:nvSpPr>
          <p:cNvPr id="23559" name="Text Box 4"/>
          <p:cNvSpPr txBox="1">
            <a:spLocks noChangeArrowheads="1"/>
          </p:cNvSpPr>
          <p:nvPr/>
        </p:nvSpPr>
        <p:spPr bwMode="auto">
          <a:xfrm>
            <a:off x="458788" y="1844675"/>
            <a:ext cx="8229600" cy="1108075"/>
          </a:xfrm>
          <a:prstGeom prst="rect">
            <a:avLst/>
          </a:prstGeom>
          <a:solidFill>
            <a:srgbClr val="FFFFE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100000"/>
              </a:spcBef>
            </a:pPr>
            <a:r>
              <a:rPr lang="ru-RU" sz="2000" b="1">
                <a:latin typeface="Arial" charset="0"/>
              </a:rPr>
              <a:t>Цель этапа:</a:t>
            </a:r>
            <a:endParaRPr lang="ru-RU" sz="2000">
              <a:latin typeface="Arial" charset="0"/>
            </a:endParaRPr>
          </a:p>
          <a:p>
            <a:pPr>
              <a:spcBef>
                <a:spcPct val="30000"/>
              </a:spcBef>
            </a:pPr>
            <a:r>
              <a:rPr lang="ru-RU" sz="2000">
                <a:latin typeface="Arial" charset="0"/>
              </a:rPr>
              <a:t>Выработка на личностно значимом уровне внутренней готовности к реализации контрольно-коррекционной деятельности.</a:t>
            </a:r>
            <a:endParaRPr lang="ru-RU">
              <a:latin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7338" y="301625"/>
            <a:ext cx="8589962" cy="634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4925" y="44450"/>
            <a:ext cx="9075738" cy="6861175"/>
            <a:chOff x="6" y="1"/>
            <a:chExt cx="5717" cy="4322"/>
          </a:xfrm>
        </p:grpSpPr>
        <p:sp>
          <p:nvSpPr>
            <p:cNvPr id="26632" name="Rectangle 4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26633" name="Rectangle 5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sp>
        <p:nvSpPr>
          <p:cNvPr id="26628" name="Text Box 3"/>
          <p:cNvSpPr txBox="1">
            <a:spLocks noChangeArrowheads="1"/>
          </p:cNvSpPr>
          <p:nvPr/>
        </p:nvSpPr>
        <p:spPr bwMode="auto">
          <a:xfrm>
            <a:off x="463550" y="492125"/>
            <a:ext cx="8229600" cy="461963"/>
          </a:xfrm>
          <a:prstGeom prst="rect">
            <a:avLst/>
          </a:prstGeom>
          <a:noFill/>
          <a:ln w="28575" cap="sq">
            <a:solidFill>
              <a:srgbClr val="6699FF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400" b="1" i="1">
                <a:solidFill>
                  <a:srgbClr val="E80000"/>
                </a:solidFill>
                <a:latin typeface="Arial" charset="0"/>
              </a:rPr>
              <a:t>2. Актуализация и самоконтроль</a:t>
            </a:r>
            <a:endParaRPr lang="ru-RU" sz="2400" i="1">
              <a:latin typeface="Arial" charset="0"/>
            </a:endParaRPr>
          </a:p>
        </p:txBody>
      </p:sp>
      <p:sp>
        <p:nvSpPr>
          <p:cNvPr id="26629" name="Text Box 4"/>
          <p:cNvSpPr txBox="1">
            <a:spLocks noChangeArrowheads="1"/>
          </p:cNvSpPr>
          <p:nvPr/>
        </p:nvSpPr>
        <p:spPr bwMode="auto">
          <a:xfrm>
            <a:off x="482600" y="955675"/>
            <a:ext cx="8229600" cy="1416050"/>
          </a:xfrm>
          <a:prstGeom prst="rect">
            <a:avLst/>
          </a:prstGeom>
          <a:solidFill>
            <a:srgbClr val="FFFFE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100000"/>
              </a:spcBef>
            </a:pPr>
            <a:r>
              <a:rPr lang="ru-RU" sz="2000" b="1">
                <a:latin typeface="Arial" charset="0"/>
              </a:rPr>
              <a:t>Цель этапа:</a:t>
            </a:r>
            <a:endParaRPr lang="ru-RU" sz="2000">
              <a:latin typeface="Arial" charset="0"/>
            </a:endParaRPr>
          </a:p>
          <a:p>
            <a:pPr>
              <a:spcBef>
                <a:spcPct val="30000"/>
              </a:spcBef>
            </a:pPr>
            <a:r>
              <a:rPr lang="ru-RU" sz="2000">
                <a:latin typeface="Arial" charset="0"/>
              </a:rPr>
              <a:t>Подготовка мышления учащихся и осознание ими потребности к контролю и самоконтролю результата и выявлению причин затруднений в деятельности.</a:t>
            </a: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63538" y="2492375"/>
            <a:ext cx="8429625" cy="3889375"/>
          </a:xfrm>
          <a:prstGeom prst="rect">
            <a:avLst/>
          </a:prstGeom>
          <a:noFill/>
          <a:ln w="19050" cap="sq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marL="342900" indent="-342900">
              <a:buFont typeface="Wingdings" pitchFamily="2" charset="2"/>
              <a:buChar char="Ø"/>
              <a:defRPr/>
            </a:pPr>
            <a:endParaRPr lang="ru-RU" sz="19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itchFamily="2" charset="2"/>
              <a:buChar char="Ø"/>
              <a:defRPr/>
            </a:pPr>
            <a:endParaRPr lang="ru-RU" sz="19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itchFamily="2" charset="2"/>
              <a:buChar char="Ø"/>
              <a:defRPr/>
            </a:pPr>
            <a:r>
              <a:rPr lang="ru-RU" sz="2400" b="1" dirty="0">
                <a:latin typeface="Arial" pitchFamily="34" charset="0"/>
                <a:cs typeface="Arial" pitchFamily="34" charset="0"/>
              </a:rPr>
              <a:t>Организовать повторение контролируемых</a:t>
            </a:r>
          </a:p>
          <a:p>
            <a:pPr>
              <a:defRPr/>
            </a:pPr>
            <a:r>
              <a:rPr lang="ru-RU" sz="2400" b="1" dirty="0">
                <a:latin typeface="Arial" pitchFamily="34" charset="0"/>
                <a:cs typeface="Arial" pitchFamily="34" charset="0"/>
              </a:rPr>
              <a:t>    способов действий.</a:t>
            </a:r>
          </a:p>
          <a:p>
            <a:pPr marL="342900" indent="-342900">
              <a:buFont typeface="Wingdings" pitchFamily="2" charset="2"/>
              <a:buChar char="Ø"/>
              <a:defRPr/>
            </a:pPr>
            <a:r>
              <a:rPr lang="ru-RU" sz="2400" b="1" dirty="0">
                <a:latin typeface="Arial" pitchFamily="34" charset="0"/>
                <a:cs typeface="Arial" pitchFamily="34" charset="0"/>
              </a:rPr>
              <a:t>Организовать сопоставление учащимися своих</a:t>
            </a:r>
          </a:p>
          <a:p>
            <a:pPr>
              <a:defRPr/>
            </a:pPr>
            <a:r>
              <a:rPr lang="ru-RU" sz="2400" b="1" dirty="0">
                <a:latin typeface="Arial" pitchFamily="34" charset="0"/>
                <a:cs typeface="Arial" pitchFamily="34" charset="0"/>
              </a:rPr>
              <a:t>    работ по готовому образцу с фиксацией</a:t>
            </a:r>
          </a:p>
          <a:p>
            <a:pPr>
              <a:defRPr/>
            </a:pPr>
            <a:r>
              <a:rPr lang="ru-RU" sz="2400" b="1" dirty="0">
                <a:latin typeface="Arial" pitchFamily="34" charset="0"/>
                <a:cs typeface="Arial" pitchFamily="34" charset="0"/>
              </a:rPr>
              <a:t>    результатов (без исправления ошибок).</a:t>
            </a:r>
          </a:p>
          <a:p>
            <a:pPr marL="342900" indent="-342900">
              <a:buFont typeface="Wingdings" pitchFamily="2" charset="2"/>
              <a:buChar char="Ø"/>
              <a:defRPr/>
            </a:pPr>
            <a:r>
              <a:rPr lang="ru-RU" sz="2400" b="1" dirty="0">
                <a:latin typeface="Arial" pitchFamily="34" charset="0"/>
                <a:cs typeface="Arial" pitchFamily="34" charset="0"/>
              </a:rPr>
              <a:t>Предоставить возможность учащимся провести</a:t>
            </a:r>
          </a:p>
          <a:p>
            <a:pPr>
              <a:defRPr/>
            </a:pPr>
            <a:r>
              <a:rPr lang="ru-RU" sz="2400" b="1" dirty="0">
                <a:latin typeface="Arial" pitchFamily="34" charset="0"/>
                <a:cs typeface="Arial" pitchFamily="34" charset="0"/>
              </a:rPr>
              <a:t>    самооценку своих работ по заранее</a:t>
            </a:r>
          </a:p>
          <a:p>
            <a:pPr>
              <a:defRPr/>
            </a:pPr>
            <a:r>
              <a:rPr lang="ru-RU" sz="2400" b="1" dirty="0">
                <a:latin typeface="Arial" pitchFamily="34" charset="0"/>
                <a:cs typeface="Arial" pitchFamily="34" charset="0"/>
              </a:rPr>
              <a:t>    обоснованному критерию.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3213" y="301625"/>
            <a:ext cx="8589962" cy="634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4925" y="44450"/>
            <a:ext cx="9075738" cy="6861175"/>
            <a:chOff x="6" y="1"/>
            <a:chExt cx="5717" cy="4322"/>
          </a:xfrm>
        </p:grpSpPr>
        <p:sp>
          <p:nvSpPr>
            <p:cNvPr id="27674" name="Rectangle 4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27675" name="Rectangle 5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sp>
        <p:nvSpPr>
          <p:cNvPr id="27652" name="Заголовок 1"/>
          <p:cNvSpPr txBox="1">
            <a:spLocks/>
          </p:cNvSpPr>
          <p:nvPr/>
        </p:nvSpPr>
        <p:spPr bwMode="auto">
          <a:xfrm>
            <a:off x="395288" y="4635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r>
              <a:rPr lang="ru-RU" sz="2400" b="1">
                <a:solidFill>
                  <a:srgbClr val="C00000"/>
                </a:solidFill>
                <a:latin typeface="Arial" charset="0"/>
              </a:rPr>
              <a:t>2.  </a:t>
            </a:r>
            <a:r>
              <a:rPr lang="ru-RU" sz="2400" b="1" i="1">
                <a:solidFill>
                  <a:srgbClr val="C00000"/>
                </a:solidFill>
                <a:latin typeface="Arial" charset="0"/>
              </a:rPr>
              <a:t>Актуализация знаний и самоконтроль</a:t>
            </a:r>
            <a:r>
              <a:rPr lang="ru-RU" sz="3200" b="1" i="1">
                <a:solidFill>
                  <a:srgbClr val="C00000"/>
                </a:solidFill>
                <a:latin typeface="Arial" charset="0"/>
              </a:rPr>
              <a:t>.</a:t>
            </a:r>
            <a:endParaRPr lang="ru-RU" sz="4400">
              <a:solidFill>
                <a:srgbClr val="C00000"/>
              </a:solidFill>
              <a:latin typeface="Arial" charset="0"/>
            </a:endParaRPr>
          </a:p>
        </p:txBody>
      </p:sp>
      <p:sp>
        <p:nvSpPr>
          <p:cNvPr id="27653" name="Rectangle 4"/>
          <p:cNvSpPr>
            <a:spLocks noChangeArrowheads="1"/>
          </p:cNvSpPr>
          <p:nvPr/>
        </p:nvSpPr>
        <p:spPr bwMode="auto">
          <a:xfrm>
            <a:off x="815975" y="1382713"/>
            <a:ext cx="3157538" cy="633412"/>
          </a:xfrm>
          <a:prstGeom prst="rect">
            <a:avLst/>
          </a:prstGeom>
          <a:noFill/>
          <a:ln w="19050">
            <a:solidFill>
              <a:srgbClr val="00FF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800" b="1">
                <a:solidFill>
                  <a:srgbClr val="0066CC"/>
                </a:solidFill>
                <a:latin typeface="Arial" charset="0"/>
              </a:rPr>
              <a:t>Числовые выражения</a:t>
            </a:r>
          </a:p>
        </p:txBody>
      </p:sp>
      <p:sp>
        <p:nvSpPr>
          <p:cNvPr id="27654" name="Rectangle 5"/>
          <p:cNvSpPr>
            <a:spLocks noChangeArrowheads="1"/>
          </p:cNvSpPr>
          <p:nvPr/>
        </p:nvSpPr>
        <p:spPr bwMode="auto">
          <a:xfrm>
            <a:off x="5095875" y="1382713"/>
            <a:ext cx="3157538" cy="633412"/>
          </a:xfrm>
          <a:prstGeom prst="rect">
            <a:avLst/>
          </a:prstGeom>
          <a:noFill/>
          <a:ln w="19050">
            <a:solidFill>
              <a:srgbClr val="00FF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800" b="1">
                <a:solidFill>
                  <a:srgbClr val="0066CC"/>
                </a:solidFill>
                <a:latin typeface="Arial" charset="0"/>
              </a:rPr>
              <a:t>Буквенные выражения</a:t>
            </a:r>
          </a:p>
        </p:txBody>
      </p:sp>
      <p:sp>
        <p:nvSpPr>
          <p:cNvPr id="27655" name="Rectangle 8"/>
          <p:cNvSpPr>
            <a:spLocks noChangeArrowheads="1"/>
          </p:cNvSpPr>
          <p:nvPr/>
        </p:nvSpPr>
        <p:spPr bwMode="auto">
          <a:xfrm>
            <a:off x="2640013" y="2397125"/>
            <a:ext cx="4070350" cy="506413"/>
          </a:xfrm>
          <a:prstGeom prst="rect">
            <a:avLst/>
          </a:prstGeom>
          <a:noFill/>
          <a:ln w="19050">
            <a:solidFill>
              <a:srgbClr val="00FF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800" b="1">
                <a:solidFill>
                  <a:srgbClr val="0066CC"/>
                </a:solidFill>
                <a:latin typeface="Arial" charset="0"/>
              </a:rPr>
              <a:t>Нахождение значения выражения</a:t>
            </a:r>
          </a:p>
        </p:txBody>
      </p:sp>
      <p:sp>
        <p:nvSpPr>
          <p:cNvPr id="27656" name="Line 9"/>
          <p:cNvSpPr>
            <a:spLocks noChangeShapeType="1"/>
          </p:cNvSpPr>
          <p:nvPr/>
        </p:nvSpPr>
        <p:spPr bwMode="auto">
          <a:xfrm>
            <a:off x="2990850" y="2016125"/>
            <a:ext cx="841375" cy="381000"/>
          </a:xfrm>
          <a:prstGeom prst="line">
            <a:avLst/>
          </a:prstGeom>
          <a:noFill/>
          <a:ln w="19050">
            <a:solidFill>
              <a:srgbClr val="00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7657" name="Line 10"/>
          <p:cNvSpPr>
            <a:spLocks noChangeShapeType="1"/>
          </p:cNvSpPr>
          <p:nvPr/>
        </p:nvSpPr>
        <p:spPr bwMode="auto">
          <a:xfrm flipH="1">
            <a:off x="5376863" y="2016125"/>
            <a:ext cx="631825" cy="381000"/>
          </a:xfrm>
          <a:prstGeom prst="line">
            <a:avLst/>
          </a:prstGeom>
          <a:noFill/>
          <a:ln w="19050">
            <a:solidFill>
              <a:srgbClr val="00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7658" name="Rectangle 11"/>
          <p:cNvSpPr>
            <a:spLocks noChangeArrowheads="1"/>
          </p:cNvSpPr>
          <p:nvPr/>
        </p:nvSpPr>
        <p:spPr bwMode="auto">
          <a:xfrm>
            <a:off x="957263" y="3409950"/>
            <a:ext cx="2946400" cy="569913"/>
          </a:xfrm>
          <a:prstGeom prst="rect">
            <a:avLst/>
          </a:prstGeom>
          <a:noFill/>
          <a:ln w="19050">
            <a:solidFill>
              <a:srgbClr val="00FF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800" b="1">
                <a:solidFill>
                  <a:srgbClr val="0066CC"/>
                </a:solidFill>
                <a:latin typeface="Arial" charset="0"/>
              </a:rPr>
              <a:t>Порядок действий</a:t>
            </a:r>
          </a:p>
        </p:txBody>
      </p:sp>
      <p:sp>
        <p:nvSpPr>
          <p:cNvPr id="27659" name="Rectangle 12"/>
          <p:cNvSpPr>
            <a:spLocks noChangeArrowheads="1"/>
          </p:cNvSpPr>
          <p:nvPr/>
        </p:nvSpPr>
        <p:spPr bwMode="auto">
          <a:xfrm>
            <a:off x="4956175" y="3409950"/>
            <a:ext cx="2946400" cy="569913"/>
          </a:xfrm>
          <a:prstGeom prst="rect">
            <a:avLst/>
          </a:prstGeom>
          <a:noFill/>
          <a:ln w="19050">
            <a:solidFill>
              <a:srgbClr val="00FF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800" b="1">
                <a:solidFill>
                  <a:srgbClr val="0066CC"/>
                </a:solidFill>
                <a:latin typeface="Arial" charset="0"/>
              </a:rPr>
              <a:t>Подстановка значения</a:t>
            </a:r>
          </a:p>
          <a:p>
            <a:pPr algn="ctr"/>
            <a:r>
              <a:rPr lang="ru-RU" sz="1800" b="1">
                <a:solidFill>
                  <a:srgbClr val="0066CC"/>
                </a:solidFill>
                <a:latin typeface="Arial" charset="0"/>
              </a:rPr>
              <a:t>буквы в выражение</a:t>
            </a:r>
          </a:p>
        </p:txBody>
      </p:sp>
      <p:sp>
        <p:nvSpPr>
          <p:cNvPr id="27660" name="Line 13"/>
          <p:cNvSpPr>
            <a:spLocks noChangeShapeType="1"/>
          </p:cNvSpPr>
          <p:nvPr/>
        </p:nvSpPr>
        <p:spPr bwMode="auto">
          <a:xfrm flipH="1">
            <a:off x="3411538" y="2903538"/>
            <a:ext cx="1054100" cy="506412"/>
          </a:xfrm>
          <a:prstGeom prst="line">
            <a:avLst/>
          </a:prstGeom>
          <a:noFill/>
          <a:ln w="19050">
            <a:solidFill>
              <a:srgbClr val="00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7661" name="Line 14"/>
          <p:cNvSpPr>
            <a:spLocks noChangeShapeType="1"/>
          </p:cNvSpPr>
          <p:nvPr/>
        </p:nvSpPr>
        <p:spPr bwMode="auto">
          <a:xfrm>
            <a:off x="4465638" y="2903538"/>
            <a:ext cx="1050925" cy="506412"/>
          </a:xfrm>
          <a:prstGeom prst="line">
            <a:avLst/>
          </a:prstGeom>
          <a:noFill/>
          <a:ln w="19050">
            <a:solidFill>
              <a:srgbClr val="00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7662" name="Line 15"/>
          <p:cNvSpPr>
            <a:spLocks noChangeShapeType="1"/>
          </p:cNvSpPr>
          <p:nvPr/>
        </p:nvSpPr>
        <p:spPr bwMode="auto">
          <a:xfrm flipH="1">
            <a:off x="3903663" y="3663950"/>
            <a:ext cx="1052512" cy="0"/>
          </a:xfrm>
          <a:prstGeom prst="line">
            <a:avLst/>
          </a:prstGeom>
          <a:noFill/>
          <a:ln w="19050">
            <a:solidFill>
              <a:srgbClr val="00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7663" name="Rectangle 16"/>
          <p:cNvSpPr>
            <a:spLocks noChangeArrowheads="1"/>
          </p:cNvSpPr>
          <p:nvPr/>
        </p:nvSpPr>
        <p:spPr bwMode="auto">
          <a:xfrm>
            <a:off x="3411538" y="4297363"/>
            <a:ext cx="2457450" cy="569912"/>
          </a:xfrm>
          <a:prstGeom prst="rect">
            <a:avLst/>
          </a:prstGeom>
          <a:noFill/>
          <a:ln w="19050">
            <a:solidFill>
              <a:srgbClr val="00FF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800" b="1">
                <a:solidFill>
                  <a:srgbClr val="0066CC"/>
                </a:solidFill>
                <a:latin typeface="Arial" charset="0"/>
              </a:rPr>
              <a:t>Математические</a:t>
            </a:r>
          </a:p>
          <a:p>
            <a:pPr algn="ctr"/>
            <a:r>
              <a:rPr lang="ru-RU" sz="1800" b="1">
                <a:solidFill>
                  <a:srgbClr val="0066CC"/>
                </a:solidFill>
                <a:latin typeface="Arial" charset="0"/>
              </a:rPr>
              <a:t>модели</a:t>
            </a:r>
          </a:p>
        </p:txBody>
      </p:sp>
      <p:sp>
        <p:nvSpPr>
          <p:cNvPr id="20" name="Rectangle 17"/>
          <p:cNvSpPr>
            <a:spLocks noChangeArrowheads="1"/>
          </p:cNvSpPr>
          <p:nvPr/>
        </p:nvSpPr>
        <p:spPr bwMode="auto">
          <a:xfrm>
            <a:off x="1939925" y="5184775"/>
            <a:ext cx="1682750" cy="1203325"/>
          </a:xfrm>
          <a:prstGeom prst="rect">
            <a:avLst/>
          </a:prstGeom>
          <a:noFill/>
          <a:ln w="19050">
            <a:solidFill>
              <a:srgbClr val="00FFFF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>
              <a:defRPr/>
            </a:pPr>
            <a:r>
              <a:rPr lang="ru-RU" sz="1800" b="1" dirty="0">
                <a:solidFill>
                  <a:srgbClr val="0066CC"/>
                </a:solidFill>
                <a:latin typeface="Arial" pitchFamily="34" charset="0"/>
                <a:cs typeface="Arial" pitchFamily="34" charset="0"/>
              </a:rPr>
              <a:t>Уравнение</a:t>
            </a:r>
          </a:p>
          <a:p>
            <a:pPr algn="ctr">
              <a:defRPr/>
            </a:pPr>
            <a:r>
              <a:rPr lang="ru-RU" sz="1800" b="1" dirty="0">
                <a:solidFill>
                  <a:srgbClr val="0066CC"/>
                </a:solidFill>
                <a:latin typeface="Arial" pitchFamily="34" charset="0"/>
                <a:cs typeface="Arial" pitchFamily="34" charset="0"/>
              </a:rPr>
              <a:t>вида:</a:t>
            </a:r>
            <a:endParaRPr lang="en-US" sz="1800" b="1" dirty="0">
              <a:solidFill>
                <a:srgbClr val="0066CC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en-US" sz="1800" b="1" i="1" dirty="0">
                <a:solidFill>
                  <a:srgbClr val="0066CC"/>
                </a:solidFill>
                <a:latin typeface="+mn-lt"/>
                <a:cs typeface="Arial" pitchFamily="34" charset="0"/>
              </a:rPr>
              <a:t>ax</a:t>
            </a:r>
            <a:r>
              <a:rPr lang="ru-RU" sz="1800" b="1" i="1" dirty="0">
                <a:solidFill>
                  <a:srgbClr val="0066CC"/>
                </a:solidFill>
                <a:latin typeface="+mn-lt"/>
                <a:cs typeface="Arial" pitchFamily="34" charset="0"/>
              </a:rPr>
              <a:t> + </a:t>
            </a:r>
            <a:r>
              <a:rPr lang="en-US" sz="1800" b="1" i="1" dirty="0" err="1">
                <a:solidFill>
                  <a:srgbClr val="0066CC"/>
                </a:solidFill>
                <a:latin typeface="+mn-lt"/>
                <a:cs typeface="Arial" pitchFamily="34" charset="0"/>
              </a:rPr>
              <a:t>bx</a:t>
            </a:r>
            <a:r>
              <a:rPr lang="ru-RU" sz="1800" b="1" i="1" dirty="0">
                <a:solidFill>
                  <a:srgbClr val="0066CC"/>
                </a:solidFill>
                <a:latin typeface="+mn-lt"/>
                <a:cs typeface="Arial" pitchFamily="34" charset="0"/>
              </a:rPr>
              <a:t> = </a:t>
            </a:r>
            <a:r>
              <a:rPr lang="en-US" sz="1800" b="1" i="1" dirty="0">
                <a:solidFill>
                  <a:srgbClr val="0066CC"/>
                </a:solidFill>
                <a:latin typeface="+mn-lt"/>
                <a:cs typeface="Arial" pitchFamily="34" charset="0"/>
              </a:rPr>
              <a:t>c</a:t>
            </a:r>
            <a:endParaRPr lang="ru-RU" sz="1800" b="1" i="1" dirty="0">
              <a:solidFill>
                <a:srgbClr val="0066CC"/>
              </a:solidFill>
              <a:latin typeface="+mn-lt"/>
              <a:cs typeface="Arial" pitchFamily="34" charset="0"/>
            </a:endParaRPr>
          </a:p>
        </p:txBody>
      </p:sp>
      <p:sp>
        <p:nvSpPr>
          <p:cNvPr id="27665" name="Rectangle 18"/>
          <p:cNvSpPr>
            <a:spLocks noChangeArrowheads="1"/>
          </p:cNvSpPr>
          <p:nvPr/>
        </p:nvSpPr>
        <p:spPr bwMode="auto">
          <a:xfrm>
            <a:off x="395288" y="5184775"/>
            <a:ext cx="1473200" cy="1203325"/>
          </a:xfrm>
          <a:prstGeom prst="rect">
            <a:avLst/>
          </a:prstGeom>
          <a:noFill/>
          <a:ln w="19050">
            <a:solidFill>
              <a:srgbClr val="00FF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800" b="1">
                <a:solidFill>
                  <a:srgbClr val="0066CC"/>
                </a:solidFill>
                <a:latin typeface="Arial" charset="0"/>
              </a:rPr>
              <a:t>Числовые и</a:t>
            </a:r>
          </a:p>
          <a:p>
            <a:pPr algn="ctr"/>
            <a:r>
              <a:rPr lang="ru-RU" sz="1800" b="1">
                <a:solidFill>
                  <a:srgbClr val="0066CC"/>
                </a:solidFill>
                <a:latin typeface="Arial" charset="0"/>
              </a:rPr>
              <a:t>буквенные</a:t>
            </a:r>
          </a:p>
          <a:p>
            <a:pPr algn="ctr"/>
            <a:r>
              <a:rPr lang="ru-RU" sz="1800" b="1">
                <a:solidFill>
                  <a:srgbClr val="0066CC"/>
                </a:solidFill>
                <a:latin typeface="Arial" charset="0"/>
              </a:rPr>
              <a:t>выражения</a:t>
            </a:r>
          </a:p>
        </p:txBody>
      </p:sp>
      <p:sp>
        <p:nvSpPr>
          <p:cNvPr id="22" name="Rectangle 19"/>
          <p:cNvSpPr>
            <a:spLocks noChangeArrowheads="1"/>
          </p:cNvSpPr>
          <p:nvPr/>
        </p:nvSpPr>
        <p:spPr bwMode="auto">
          <a:xfrm>
            <a:off x="3694113" y="5184775"/>
            <a:ext cx="1612900" cy="1203325"/>
          </a:xfrm>
          <a:prstGeom prst="rect">
            <a:avLst/>
          </a:prstGeom>
          <a:noFill/>
          <a:ln w="19050">
            <a:solidFill>
              <a:srgbClr val="00FFFF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>
              <a:defRPr/>
            </a:pPr>
            <a:r>
              <a:rPr lang="ru-RU" sz="1800" b="1" dirty="0">
                <a:solidFill>
                  <a:srgbClr val="0066CC"/>
                </a:solidFill>
                <a:latin typeface="Arial" pitchFamily="34" charset="0"/>
                <a:cs typeface="Arial" pitchFamily="34" charset="0"/>
              </a:rPr>
              <a:t>Уравнение</a:t>
            </a:r>
          </a:p>
          <a:p>
            <a:pPr algn="ctr">
              <a:defRPr/>
            </a:pPr>
            <a:r>
              <a:rPr lang="ru-RU" sz="1800" b="1" dirty="0">
                <a:solidFill>
                  <a:srgbClr val="0066CC"/>
                </a:solidFill>
                <a:latin typeface="Arial" pitchFamily="34" charset="0"/>
                <a:cs typeface="Arial" pitchFamily="34" charset="0"/>
              </a:rPr>
              <a:t> вида:</a:t>
            </a:r>
          </a:p>
          <a:p>
            <a:pPr algn="ctr">
              <a:defRPr/>
            </a:pPr>
            <a:r>
              <a:rPr lang="ru-RU" sz="1800" b="1" dirty="0">
                <a:solidFill>
                  <a:srgbClr val="0066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i="1" dirty="0">
                <a:solidFill>
                  <a:srgbClr val="0066CC"/>
                </a:solidFill>
                <a:latin typeface="+mn-lt"/>
                <a:cs typeface="Arial" pitchFamily="34" charset="0"/>
              </a:rPr>
              <a:t>x</a:t>
            </a:r>
            <a:r>
              <a:rPr lang="ru-RU" sz="1800" b="1" i="1" dirty="0">
                <a:solidFill>
                  <a:srgbClr val="0066CC"/>
                </a:solidFill>
                <a:latin typeface="+mn-lt"/>
                <a:cs typeface="Arial" pitchFamily="34" charset="0"/>
              </a:rPr>
              <a:t>(</a:t>
            </a:r>
            <a:r>
              <a:rPr lang="en-US" sz="1800" b="1" i="1" dirty="0">
                <a:solidFill>
                  <a:srgbClr val="0066CC"/>
                </a:solidFill>
                <a:latin typeface="+mn-lt"/>
                <a:cs typeface="Arial" pitchFamily="34" charset="0"/>
              </a:rPr>
              <a:t>x</a:t>
            </a:r>
            <a:r>
              <a:rPr lang="ru-RU" sz="1800" b="1" i="1" dirty="0">
                <a:solidFill>
                  <a:srgbClr val="0066CC"/>
                </a:solidFill>
                <a:latin typeface="+mn-lt"/>
                <a:cs typeface="Arial" pitchFamily="34" charset="0"/>
              </a:rPr>
              <a:t> +</a:t>
            </a:r>
            <a:r>
              <a:rPr lang="en-US" sz="1800" b="1" i="1" dirty="0">
                <a:solidFill>
                  <a:srgbClr val="0066CC"/>
                </a:solidFill>
                <a:latin typeface="+mn-lt"/>
                <a:cs typeface="Arial" pitchFamily="34" charset="0"/>
              </a:rPr>
              <a:t>a</a:t>
            </a:r>
            <a:r>
              <a:rPr lang="ru-RU" sz="1800" b="1" i="1" dirty="0">
                <a:solidFill>
                  <a:srgbClr val="0066CC"/>
                </a:solidFill>
                <a:latin typeface="+mn-lt"/>
                <a:cs typeface="Arial" pitchFamily="34" charset="0"/>
              </a:rPr>
              <a:t>) = </a:t>
            </a:r>
            <a:r>
              <a:rPr lang="en-US" sz="1800" b="1" i="1" dirty="0">
                <a:solidFill>
                  <a:srgbClr val="0066CC"/>
                </a:solidFill>
                <a:latin typeface="+mn-lt"/>
                <a:cs typeface="Arial" pitchFamily="34" charset="0"/>
              </a:rPr>
              <a:t>c</a:t>
            </a:r>
            <a:endParaRPr lang="ru-RU" sz="1800" b="1" i="1" dirty="0">
              <a:solidFill>
                <a:srgbClr val="0066CC"/>
              </a:solidFill>
              <a:latin typeface="+mn-lt"/>
              <a:cs typeface="Arial" pitchFamily="34" charset="0"/>
            </a:endParaRPr>
          </a:p>
        </p:txBody>
      </p:sp>
      <p:sp>
        <p:nvSpPr>
          <p:cNvPr id="23" name="Rectangle 20"/>
          <p:cNvSpPr>
            <a:spLocks noChangeArrowheads="1"/>
          </p:cNvSpPr>
          <p:nvPr/>
        </p:nvSpPr>
        <p:spPr bwMode="auto">
          <a:xfrm>
            <a:off x="5376863" y="5184775"/>
            <a:ext cx="1754187" cy="1203325"/>
          </a:xfrm>
          <a:prstGeom prst="rect">
            <a:avLst/>
          </a:prstGeom>
          <a:noFill/>
          <a:ln w="19050">
            <a:solidFill>
              <a:srgbClr val="00FFFF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>
              <a:defRPr/>
            </a:pPr>
            <a:r>
              <a:rPr lang="ru-RU" sz="1800" b="1" dirty="0">
                <a:solidFill>
                  <a:srgbClr val="0066CC"/>
                </a:solidFill>
                <a:latin typeface="Arial" pitchFamily="34" charset="0"/>
                <a:cs typeface="Arial" pitchFamily="34" charset="0"/>
              </a:rPr>
              <a:t>Уравнение</a:t>
            </a:r>
          </a:p>
          <a:p>
            <a:pPr algn="ctr">
              <a:defRPr/>
            </a:pPr>
            <a:r>
              <a:rPr lang="ru-RU" sz="1800" b="1" dirty="0">
                <a:solidFill>
                  <a:srgbClr val="0066CC"/>
                </a:solidFill>
                <a:latin typeface="Arial" pitchFamily="34" charset="0"/>
                <a:cs typeface="Arial" pitchFamily="34" charset="0"/>
              </a:rPr>
              <a:t>вида: </a:t>
            </a:r>
          </a:p>
          <a:p>
            <a:pPr algn="ctr">
              <a:defRPr/>
            </a:pPr>
            <a:r>
              <a:rPr lang="en-US" sz="1800" b="1" i="1" dirty="0" err="1">
                <a:solidFill>
                  <a:srgbClr val="0066CC"/>
                </a:solidFill>
                <a:latin typeface="+mn-lt"/>
                <a:cs typeface="Arial" pitchFamily="34" charset="0"/>
              </a:rPr>
              <a:t>xy</a:t>
            </a:r>
            <a:r>
              <a:rPr lang="ru-RU" sz="1800" b="1" i="1" dirty="0">
                <a:solidFill>
                  <a:srgbClr val="0066CC"/>
                </a:solidFill>
                <a:latin typeface="+mn-lt"/>
                <a:cs typeface="Arial" pitchFamily="34" charset="0"/>
              </a:rPr>
              <a:t> = </a:t>
            </a:r>
            <a:r>
              <a:rPr lang="en-US" sz="1800" b="1" i="1" dirty="0">
                <a:solidFill>
                  <a:srgbClr val="0066CC"/>
                </a:solidFill>
                <a:latin typeface="+mn-lt"/>
                <a:cs typeface="Arial" pitchFamily="34" charset="0"/>
              </a:rPr>
              <a:t>a</a:t>
            </a:r>
            <a:r>
              <a:rPr lang="ru-RU" sz="1800" b="1" i="1" dirty="0">
                <a:solidFill>
                  <a:srgbClr val="0066CC"/>
                </a:solidFill>
                <a:latin typeface="+mn-lt"/>
                <a:cs typeface="Arial" pitchFamily="34" charset="0"/>
              </a:rPr>
              <a:t>,</a:t>
            </a:r>
          </a:p>
          <a:p>
            <a:pPr algn="ctr">
              <a:defRPr/>
            </a:pPr>
            <a:r>
              <a:rPr lang="ru-RU" sz="1800" b="1" i="1" dirty="0">
                <a:solidFill>
                  <a:srgbClr val="0066CC"/>
                </a:solidFill>
                <a:latin typeface="+mn-lt"/>
                <a:cs typeface="Arial" pitchFamily="34" charset="0"/>
              </a:rPr>
              <a:t>(</a:t>
            </a:r>
            <a:r>
              <a:rPr lang="en-US" sz="1800" b="1" i="1" dirty="0">
                <a:solidFill>
                  <a:srgbClr val="0066CC"/>
                </a:solidFill>
                <a:latin typeface="+mn-lt"/>
                <a:cs typeface="Arial" pitchFamily="34" charset="0"/>
              </a:rPr>
              <a:t>x</a:t>
            </a:r>
            <a:r>
              <a:rPr lang="ru-RU" sz="1800" b="1" i="1" dirty="0">
                <a:solidFill>
                  <a:srgbClr val="0066CC"/>
                </a:solidFill>
                <a:latin typeface="+mn-lt"/>
                <a:cs typeface="Arial" pitchFamily="34" charset="0"/>
              </a:rPr>
              <a:t> + </a:t>
            </a:r>
            <a:r>
              <a:rPr lang="en-US" sz="1800" b="1" i="1" dirty="0">
                <a:solidFill>
                  <a:srgbClr val="0066CC"/>
                </a:solidFill>
                <a:latin typeface="+mn-lt"/>
                <a:cs typeface="Arial" pitchFamily="34" charset="0"/>
              </a:rPr>
              <a:t>b</a:t>
            </a:r>
            <a:r>
              <a:rPr lang="ru-RU" sz="1800" b="1" i="1" dirty="0">
                <a:solidFill>
                  <a:srgbClr val="0066CC"/>
                </a:solidFill>
                <a:latin typeface="+mn-lt"/>
                <a:cs typeface="Arial" pitchFamily="34" charset="0"/>
              </a:rPr>
              <a:t>)(</a:t>
            </a:r>
            <a:r>
              <a:rPr lang="en-US" sz="1800" b="1" i="1" dirty="0">
                <a:solidFill>
                  <a:srgbClr val="0066CC"/>
                </a:solidFill>
                <a:latin typeface="+mn-lt"/>
                <a:cs typeface="Arial" pitchFamily="34" charset="0"/>
              </a:rPr>
              <a:t>y</a:t>
            </a:r>
            <a:r>
              <a:rPr lang="ru-RU" sz="1800" b="1" i="1" dirty="0">
                <a:solidFill>
                  <a:srgbClr val="0066CC"/>
                </a:solidFill>
                <a:latin typeface="+mn-lt"/>
                <a:cs typeface="Arial" pitchFamily="34" charset="0"/>
              </a:rPr>
              <a:t> + </a:t>
            </a:r>
            <a:r>
              <a:rPr lang="en-US" sz="1800" b="1" i="1" dirty="0">
                <a:solidFill>
                  <a:srgbClr val="0066CC"/>
                </a:solidFill>
                <a:latin typeface="+mn-lt"/>
                <a:cs typeface="Arial" pitchFamily="34" charset="0"/>
              </a:rPr>
              <a:t>c</a:t>
            </a:r>
            <a:r>
              <a:rPr lang="ru-RU" sz="1800" b="1" i="1" dirty="0">
                <a:solidFill>
                  <a:srgbClr val="0066CC"/>
                </a:solidFill>
                <a:latin typeface="+mn-lt"/>
                <a:cs typeface="Arial" pitchFamily="34" charset="0"/>
              </a:rPr>
              <a:t>) = </a:t>
            </a:r>
            <a:r>
              <a:rPr lang="en-US" sz="1800" b="1" i="1" dirty="0">
                <a:solidFill>
                  <a:srgbClr val="0066CC"/>
                </a:solidFill>
                <a:latin typeface="+mn-lt"/>
                <a:cs typeface="Arial" pitchFamily="34" charset="0"/>
              </a:rPr>
              <a:t>a</a:t>
            </a:r>
            <a:endParaRPr lang="ru-RU" sz="1800" b="1" i="1" dirty="0">
              <a:solidFill>
                <a:srgbClr val="0066CC"/>
              </a:solidFill>
              <a:latin typeface="+mn-lt"/>
              <a:cs typeface="Arial" pitchFamily="34" charset="0"/>
            </a:endParaRPr>
          </a:p>
        </p:txBody>
      </p:sp>
      <p:sp>
        <p:nvSpPr>
          <p:cNvPr id="24" name="Rectangle 21"/>
          <p:cNvSpPr>
            <a:spLocks noChangeArrowheads="1"/>
          </p:cNvSpPr>
          <p:nvPr/>
        </p:nvSpPr>
        <p:spPr bwMode="auto">
          <a:xfrm>
            <a:off x="7202488" y="5184775"/>
            <a:ext cx="1612900" cy="1203325"/>
          </a:xfrm>
          <a:prstGeom prst="rect">
            <a:avLst/>
          </a:prstGeom>
          <a:noFill/>
          <a:ln w="19050">
            <a:solidFill>
              <a:srgbClr val="00FFFF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>
              <a:defRPr/>
            </a:pPr>
            <a:r>
              <a:rPr lang="ru-RU" sz="1800" b="1" dirty="0">
                <a:solidFill>
                  <a:srgbClr val="0066CC"/>
                </a:solidFill>
                <a:latin typeface="Arial" pitchFamily="34" charset="0"/>
                <a:cs typeface="Arial" pitchFamily="34" charset="0"/>
              </a:rPr>
              <a:t>Уравнение</a:t>
            </a:r>
          </a:p>
          <a:p>
            <a:pPr algn="ctr">
              <a:defRPr/>
            </a:pPr>
            <a:r>
              <a:rPr lang="ru-RU" sz="1800" b="1" dirty="0">
                <a:solidFill>
                  <a:srgbClr val="0066CC"/>
                </a:solidFill>
                <a:latin typeface="Arial" pitchFamily="34" charset="0"/>
                <a:cs typeface="Arial" pitchFamily="34" charset="0"/>
              </a:rPr>
              <a:t>вида:</a:t>
            </a:r>
          </a:p>
          <a:p>
            <a:pPr algn="ctr">
              <a:defRPr/>
            </a:pPr>
            <a:r>
              <a:rPr lang="ru-RU" sz="1800" b="1" i="1" dirty="0">
                <a:solidFill>
                  <a:srgbClr val="0066CC"/>
                </a:solidFill>
                <a:latin typeface="+mn-lt"/>
                <a:cs typeface="Arial" pitchFamily="34" charset="0"/>
              </a:rPr>
              <a:t>10</a:t>
            </a:r>
            <a:r>
              <a:rPr lang="en-US" sz="1800" b="1" i="1" dirty="0">
                <a:solidFill>
                  <a:srgbClr val="0066CC"/>
                </a:solidFill>
                <a:latin typeface="+mn-lt"/>
                <a:cs typeface="Arial" pitchFamily="34" charset="0"/>
              </a:rPr>
              <a:t>x</a:t>
            </a:r>
            <a:r>
              <a:rPr lang="ru-RU" sz="1800" b="1" i="1" dirty="0">
                <a:solidFill>
                  <a:srgbClr val="0066CC"/>
                </a:solidFill>
                <a:latin typeface="+mn-lt"/>
                <a:cs typeface="Arial" pitchFamily="34" charset="0"/>
              </a:rPr>
              <a:t> + </a:t>
            </a:r>
            <a:r>
              <a:rPr lang="en-US" sz="1800" b="1" i="1" dirty="0">
                <a:solidFill>
                  <a:srgbClr val="0066CC"/>
                </a:solidFill>
                <a:latin typeface="+mn-lt"/>
                <a:cs typeface="Arial" pitchFamily="34" charset="0"/>
              </a:rPr>
              <a:t>y</a:t>
            </a:r>
            <a:r>
              <a:rPr lang="ru-RU" sz="1800" b="1" i="1" dirty="0">
                <a:solidFill>
                  <a:srgbClr val="0066CC"/>
                </a:solidFill>
                <a:latin typeface="+mn-lt"/>
                <a:cs typeface="Arial" pitchFamily="34" charset="0"/>
              </a:rPr>
              <a:t> = </a:t>
            </a:r>
            <a:r>
              <a:rPr lang="en-US" sz="1800" b="1" i="1" dirty="0" err="1">
                <a:solidFill>
                  <a:srgbClr val="0066CC"/>
                </a:solidFill>
                <a:latin typeface="+mn-lt"/>
                <a:cs typeface="Arial" pitchFamily="34" charset="0"/>
              </a:rPr>
              <a:t>xy</a:t>
            </a:r>
            <a:r>
              <a:rPr lang="ru-RU" sz="1800" b="1" i="1" dirty="0">
                <a:solidFill>
                  <a:srgbClr val="0066CC"/>
                </a:solidFill>
                <a:latin typeface="+mn-lt"/>
                <a:cs typeface="Arial" pitchFamily="34" charset="0"/>
              </a:rPr>
              <a:t> + </a:t>
            </a:r>
            <a:r>
              <a:rPr lang="en-US" sz="1800" b="1" i="1" dirty="0">
                <a:solidFill>
                  <a:srgbClr val="0066CC"/>
                </a:solidFill>
                <a:latin typeface="+mn-lt"/>
                <a:cs typeface="Arial" pitchFamily="34" charset="0"/>
              </a:rPr>
              <a:t>a</a:t>
            </a:r>
            <a:endParaRPr lang="ru-RU" sz="1800" b="1" i="1" dirty="0">
              <a:solidFill>
                <a:srgbClr val="0066CC"/>
              </a:solidFill>
              <a:latin typeface="+mn-lt"/>
              <a:cs typeface="Arial" pitchFamily="34" charset="0"/>
            </a:endParaRPr>
          </a:p>
        </p:txBody>
      </p:sp>
      <p:sp>
        <p:nvSpPr>
          <p:cNvPr id="27669" name="Line 22"/>
          <p:cNvSpPr>
            <a:spLocks noChangeShapeType="1"/>
          </p:cNvSpPr>
          <p:nvPr/>
        </p:nvSpPr>
        <p:spPr bwMode="auto">
          <a:xfrm flipH="1">
            <a:off x="957263" y="4867275"/>
            <a:ext cx="3508375" cy="317500"/>
          </a:xfrm>
          <a:prstGeom prst="line">
            <a:avLst/>
          </a:prstGeom>
          <a:noFill/>
          <a:ln w="19050">
            <a:solidFill>
              <a:srgbClr val="00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7670" name="Line 23"/>
          <p:cNvSpPr>
            <a:spLocks noChangeShapeType="1"/>
          </p:cNvSpPr>
          <p:nvPr/>
        </p:nvSpPr>
        <p:spPr bwMode="auto">
          <a:xfrm flipH="1">
            <a:off x="3132138" y="4867275"/>
            <a:ext cx="1333500" cy="317500"/>
          </a:xfrm>
          <a:prstGeom prst="line">
            <a:avLst/>
          </a:prstGeom>
          <a:noFill/>
          <a:ln w="19050">
            <a:solidFill>
              <a:srgbClr val="00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7671" name="Line 24"/>
          <p:cNvSpPr>
            <a:spLocks noChangeShapeType="1"/>
          </p:cNvSpPr>
          <p:nvPr/>
        </p:nvSpPr>
        <p:spPr bwMode="auto">
          <a:xfrm>
            <a:off x="4465638" y="4867275"/>
            <a:ext cx="0" cy="317500"/>
          </a:xfrm>
          <a:prstGeom prst="line">
            <a:avLst/>
          </a:prstGeom>
          <a:noFill/>
          <a:ln w="19050">
            <a:solidFill>
              <a:srgbClr val="00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7672" name="Line 25"/>
          <p:cNvSpPr>
            <a:spLocks noChangeShapeType="1"/>
          </p:cNvSpPr>
          <p:nvPr/>
        </p:nvSpPr>
        <p:spPr bwMode="auto">
          <a:xfrm>
            <a:off x="4465638" y="4867275"/>
            <a:ext cx="1612900" cy="317500"/>
          </a:xfrm>
          <a:prstGeom prst="line">
            <a:avLst/>
          </a:prstGeom>
          <a:noFill/>
          <a:ln w="19050">
            <a:solidFill>
              <a:srgbClr val="00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7673" name="Line 26"/>
          <p:cNvSpPr>
            <a:spLocks noChangeShapeType="1"/>
          </p:cNvSpPr>
          <p:nvPr/>
        </p:nvSpPr>
        <p:spPr bwMode="auto">
          <a:xfrm>
            <a:off x="4465638" y="4867275"/>
            <a:ext cx="3297237" cy="317500"/>
          </a:xfrm>
          <a:prstGeom prst="line">
            <a:avLst/>
          </a:prstGeom>
          <a:noFill/>
          <a:ln w="19050">
            <a:solidFill>
              <a:srgbClr val="00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7338" y="301625"/>
            <a:ext cx="8589962" cy="634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4925" y="44450"/>
            <a:ext cx="9075738" cy="6861175"/>
            <a:chOff x="6" y="1"/>
            <a:chExt cx="5717" cy="4322"/>
          </a:xfrm>
        </p:grpSpPr>
        <p:sp>
          <p:nvSpPr>
            <p:cNvPr id="30729" name="Rectangle 4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30730" name="Rectangle 5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sp>
        <p:nvSpPr>
          <p:cNvPr id="30724" name="Text Box 3"/>
          <p:cNvSpPr txBox="1">
            <a:spLocks noChangeArrowheads="1"/>
          </p:cNvSpPr>
          <p:nvPr/>
        </p:nvSpPr>
        <p:spPr bwMode="auto">
          <a:xfrm>
            <a:off x="469900" y="893763"/>
            <a:ext cx="8229600" cy="461962"/>
          </a:xfrm>
          <a:prstGeom prst="rect">
            <a:avLst/>
          </a:prstGeom>
          <a:noFill/>
          <a:ln w="28575" cap="sq">
            <a:solidFill>
              <a:srgbClr val="6699FF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400" b="1" i="1">
                <a:solidFill>
                  <a:srgbClr val="E80000"/>
                </a:solidFill>
                <a:latin typeface="Arial" charset="0"/>
              </a:rPr>
              <a:t>3. Локализация индивидуальных затруднений</a:t>
            </a:r>
            <a:endParaRPr lang="ru-RU" sz="2400" i="1">
              <a:latin typeface="Arial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7538" y="293688"/>
            <a:ext cx="8070850" cy="7191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2800" b="1" dirty="0">
                <a:solidFill>
                  <a:srgbClr val="0066CC"/>
                </a:solidFill>
                <a:latin typeface="Arial" pitchFamily="34" charset="0"/>
                <a:cs typeface="Arial" pitchFamily="34" charset="0"/>
              </a:rPr>
              <a:t>2 урок (Анализ контрольной работы)</a:t>
            </a:r>
          </a:p>
        </p:txBody>
      </p:sp>
      <p:sp>
        <p:nvSpPr>
          <p:cNvPr id="30726" name="Text Box 4"/>
          <p:cNvSpPr txBox="1">
            <a:spLocks noChangeArrowheads="1"/>
          </p:cNvSpPr>
          <p:nvPr/>
        </p:nvSpPr>
        <p:spPr bwMode="auto">
          <a:xfrm>
            <a:off x="469900" y="1484313"/>
            <a:ext cx="8229600" cy="1416050"/>
          </a:xfrm>
          <a:prstGeom prst="rect">
            <a:avLst/>
          </a:prstGeom>
          <a:solidFill>
            <a:srgbClr val="FFFFE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100000"/>
              </a:spcBef>
            </a:pPr>
            <a:r>
              <a:rPr lang="ru-RU" sz="2000" b="1">
                <a:latin typeface="Arial" charset="0"/>
              </a:rPr>
              <a:t>Цель этапа:</a:t>
            </a:r>
            <a:endParaRPr lang="ru-RU" sz="2000">
              <a:latin typeface="Arial" charset="0"/>
            </a:endParaRPr>
          </a:p>
          <a:p>
            <a:pPr>
              <a:spcBef>
                <a:spcPct val="30000"/>
              </a:spcBef>
            </a:pPr>
            <a:r>
              <a:rPr lang="ru-RU" sz="2000">
                <a:latin typeface="Arial" charset="0"/>
              </a:rPr>
              <a:t>Подготовка мышления учащихся и осознание ими потребности к контролю и самоконтролю результата и выявлению причин затруднений в деятельности.</a:t>
            </a:r>
          </a:p>
        </p:txBody>
      </p:sp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544513" y="3536950"/>
            <a:ext cx="8218487" cy="30480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Ø"/>
              <a:defRPr/>
            </a:pPr>
            <a:r>
              <a:rPr lang="ru-RU" sz="2400" b="1" dirty="0">
                <a:latin typeface="Arial" charset="0"/>
              </a:rPr>
              <a:t>Организовать мотивирование учащихся к</a:t>
            </a:r>
          </a:p>
          <a:p>
            <a:pPr>
              <a:defRPr/>
            </a:pPr>
            <a:r>
              <a:rPr lang="ru-RU" sz="2400" b="1" dirty="0">
                <a:latin typeface="Arial" charset="0"/>
              </a:rPr>
              <a:t>     коррекционной деятельности и формулировки</a:t>
            </a:r>
          </a:p>
          <a:p>
            <a:pPr>
              <a:defRPr/>
            </a:pPr>
            <a:r>
              <a:rPr lang="ru-RU" sz="2400" b="1" dirty="0">
                <a:latin typeface="Arial" charset="0"/>
              </a:rPr>
              <a:t>     ими основной цели урока.</a:t>
            </a:r>
          </a:p>
          <a:p>
            <a:pPr marL="342900" indent="-342900">
              <a:buFont typeface="Wingdings" pitchFamily="2" charset="2"/>
              <a:buChar char="Ø"/>
              <a:defRPr/>
            </a:pPr>
            <a:r>
              <a:rPr lang="ru-RU" sz="2400" b="1" dirty="0">
                <a:latin typeface="Arial" charset="0"/>
              </a:rPr>
              <a:t>Воспроизвести контролируемые правила, алгоритмы, понятия.</a:t>
            </a:r>
          </a:p>
          <a:p>
            <a:pPr marL="342900" indent="-342900">
              <a:buFont typeface="Wingdings" pitchFamily="2" charset="2"/>
              <a:buChar char="Ø"/>
              <a:defRPr/>
            </a:pPr>
            <a:r>
              <a:rPr lang="ru-RU" sz="2400" b="1" dirty="0">
                <a:latin typeface="Arial" charset="0"/>
              </a:rPr>
              <a:t>Проанализировать правильность самопроверки учащимися своих работ и при необходимости согласовать оценки учеников с оценкой учителя.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7338" y="301625"/>
            <a:ext cx="8589962" cy="6346825"/>
          </a:xfrm>
          <a:prstGeom prst="rect">
            <a:avLst/>
          </a:prstGeom>
          <a:noFill/>
          <a:ln w="9525">
            <a:solidFill>
              <a:srgbClr val="00FFFF"/>
            </a:solidFill>
            <a:miter lim="800000"/>
            <a:headEnd/>
            <a:tailEnd/>
          </a:ln>
        </p:spPr>
      </p:pic>
      <p:grpSp>
        <p:nvGrpSpPr>
          <p:cNvPr id="3" name="Group 3"/>
          <p:cNvGrpSpPr>
            <a:grpSpLocks/>
          </p:cNvGrpSpPr>
          <p:nvPr/>
        </p:nvGrpSpPr>
        <p:grpSpPr bwMode="auto">
          <a:xfrm>
            <a:off x="34925" y="44450"/>
            <a:ext cx="9075738" cy="6861175"/>
            <a:chOff x="6" y="1"/>
            <a:chExt cx="5717" cy="4322"/>
          </a:xfrm>
        </p:grpSpPr>
        <p:sp>
          <p:nvSpPr>
            <p:cNvPr id="31752" name="Rectangle 4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31753" name="Rectangle 5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sp>
        <p:nvSpPr>
          <p:cNvPr id="31748" name="Text Box 3"/>
          <p:cNvSpPr txBox="1">
            <a:spLocks noChangeArrowheads="1"/>
          </p:cNvSpPr>
          <p:nvPr/>
        </p:nvSpPr>
        <p:spPr bwMode="auto">
          <a:xfrm>
            <a:off x="473075" y="455613"/>
            <a:ext cx="8229600" cy="461962"/>
          </a:xfrm>
          <a:prstGeom prst="rect">
            <a:avLst/>
          </a:prstGeom>
          <a:noFill/>
          <a:ln w="28575" cap="sq">
            <a:solidFill>
              <a:srgbClr val="6699FF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400" b="1" i="1">
                <a:solidFill>
                  <a:srgbClr val="E80000"/>
                </a:solidFill>
                <a:latin typeface="Arial" charset="0"/>
              </a:rPr>
              <a:t>4. Коррекция выявленных затруднений</a:t>
            </a:r>
            <a:endParaRPr lang="ru-RU" sz="2400" i="1">
              <a:latin typeface="Arial" charset="0"/>
            </a:endParaRPr>
          </a:p>
        </p:txBody>
      </p:sp>
      <p:sp>
        <p:nvSpPr>
          <p:cNvPr id="31749" name="Text Box 4"/>
          <p:cNvSpPr txBox="1">
            <a:spLocks noChangeArrowheads="1"/>
          </p:cNvSpPr>
          <p:nvPr/>
        </p:nvSpPr>
        <p:spPr bwMode="auto">
          <a:xfrm>
            <a:off x="473075" y="1052513"/>
            <a:ext cx="8229600" cy="1724025"/>
          </a:xfrm>
          <a:prstGeom prst="rect">
            <a:avLst/>
          </a:prstGeom>
          <a:solidFill>
            <a:srgbClr val="FFFFE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100000"/>
              </a:spcBef>
            </a:pPr>
            <a:r>
              <a:rPr lang="ru-RU" sz="2000" b="1">
                <a:latin typeface="Arial" charset="0"/>
              </a:rPr>
              <a:t>Цель этапа:</a:t>
            </a:r>
            <a:endParaRPr lang="ru-RU" sz="2000">
              <a:latin typeface="Arial" charset="0"/>
            </a:endParaRPr>
          </a:p>
          <a:p>
            <a:pPr>
              <a:spcBef>
                <a:spcPct val="30000"/>
              </a:spcBef>
            </a:pPr>
            <a:r>
              <a:rPr lang="ru-RU" sz="2000">
                <a:latin typeface="Arial" charset="0"/>
              </a:rPr>
              <a:t>Постановка целей коррекционной деятельности. Осмысленная коррекция учащимися своих ошибок в контрольной работе и формирование умения применять соответствующие правила, способы действия.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579438" y="3573463"/>
            <a:ext cx="7993062" cy="29781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>
              <a:buFont typeface="Wingdings" pitchFamily="2" charset="2"/>
              <a:buChar char="Ø"/>
              <a:defRPr/>
            </a:pPr>
            <a:r>
              <a:rPr lang="ru-RU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Организовать уточнение учащимися индивидуальных целей будущих действий.</a:t>
            </a:r>
          </a:p>
          <a:p>
            <a:pPr marL="342900" indent="-342900">
              <a:buFont typeface="Wingdings" pitchFamily="2" charset="2"/>
              <a:buChar char="Ø"/>
              <a:defRPr/>
            </a:pPr>
            <a:r>
              <a:rPr lang="ru-RU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 основе алгоритма исправления ошибок, организовать согласование плана достижения цели.</a:t>
            </a:r>
          </a:p>
          <a:p>
            <a:pPr marL="342900" indent="-342900">
              <a:buFont typeface="Wingdings" pitchFamily="2" charset="2"/>
              <a:buChar char="Ø"/>
              <a:defRPr/>
            </a:pPr>
            <a:r>
              <a:rPr lang="ru-RU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Организовать реализацию согласованного плана действий.</a:t>
            </a:r>
          </a:p>
          <a:p>
            <a:pPr marL="342900" indent="-342900">
              <a:buFont typeface="Wingdings" pitchFamily="2" charset="2"/>
              <a:buChar char="Ø"/>
              <a:defRPr/>
            </a:pPr>
            <a:endParaRPr lang="ru-RU" sz="2400" dirty="0">
              <a:solidFill>
                <a:srgbClr val="0066CC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6388" y="271463"/>
            <a:ext cx="8589962" cy="634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4925" y="44450"/>
            <a:ext cx="9075738" cy="6861175"/>
            <a:chOff x="6" y="1"/>
            <a:chExt cx="5717" cy="4322"/>
          </a:xfrm>
        </p:grpSpPr>
        <p:sp>
          <p:nvSpPr>
            <p:cNvPr id="32776" name="Rectangle 4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32777" name="Rectangle 5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sp>
        <p:nvSpPr>
          <p:cNvPr id="32772" name="Text Box 3"/>
          <p:cNvSpPr txBox="1">
            <a:spLocks noChangeArrowheads="1"/>
          </p:cNvSpPr>
          <p:nvPr/>
        </p:nvSpPr>
        <p:spPr bwMode="auto">
          <a:xfrm>
            <a:off x="473075" y="455613"/>
            <a:ext cx="8229600" cy="461962"/>
          </a:xfrm>
          <a:prstGeom prst="rect">
            <a:avLst/>
          </a:prstGeom>
          <a:noFill/>
          <a:ln w="28575" cap="sq">
            <a:solidFill>
              <a:srgbClr val="6699FF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400" b="1" i="1">
                <a:solidFill>
                  <a:srgbClr val="E80000"/>
                </a:solidFill>
                <a:latin typeface="Arial" charset="0"/>
              </a:rPr>
              <a:t>5. Обобщения затруднений во внешней речи</a:t>
            </a:r>
            <a:endParaRPr lang="ru-RU" sz="2400" i="1">
              <a:latin typeface="Arial" charset="0"/>
            </a:endParaRPr>
          </a:p>
        </p:txBody>
      </p:sp>
      <p:sp>
        <p:nvSpPr>
          <p:cNvPr id="32773" name="Text Box 4"/>
          <p:cNvSpPr txBox="1">
            <a:spLocks noChangeArrowheads="1"/>
          </p:cNvSpPr>
          <p:nvPr/>
        </p:nvSpPr>
        <p:spPr bwMode="auto">
          <a:xfrm>
            <a:off x="473075" y="1052513"/>
            <a:ext cx="8229600" cy="800100"/>
          </a:xfrm>
          <a:prstGeom prst="rect">
            <a:avLst/>
          </a:prstGeom>
          <a:solidFill>
            <a:srgbClr val="FFFFE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100000"/>
              </a:spcBef>
            </a:pPr>
            <a:r>
              <a:rPr lang="ru-RU" sz="2000" b="1">
                <a:latin typeface="Arial" charset="0"/>
              </a:rPr>
              <a:t>Цель этапа:</a:t>
            </a:r>
            <a:endParaRPr lang="ru-RU" sz="2000">
              <a:latin typeface="Arial" charset="0"/>
            </a:endParaRPr>
          </a:p>
          <a:p>
            <a:pPr>
              <a:spcBef>
                <a:spcPct val="30000"/>
              </a:spcBef>
            </a:pPr>
            <a:r>
              <a:rPr lang="ru-RU" sz="2000">
                <a:latin typeface="Arial" charset="0"/>
              </a:rPr>
              <a:t>Закрепление способов действий, вызвавших затруднение.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06413" y="2852738"/>
            <a:ext cx="7993062" cy="29781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>
              <a:buFont typeface="Wingdings" pitchFamily="2" charset="2"/>
              <a:buChar char="Ø"/>
              <a:defRPr/>
            </a:pPr>
            <a:r>
              <a:rPr lang="ru-RU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Организовать обсуждения типовых затруднений.</a:t>
            </a:r>
          </a:p>
          <a:p>
            <a:pPr marL="342900" indent="-342900">
              <a:buFont typeface="Wingdings" pitchFamily="2" charset="2"/>
              <a:buChar char="Ø"/>
              <a:defRPr/>
            </a:pPr>
            <a:r>
              <a:rPr lang="ru-RU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Организовать проговаривание формулировок способов действий, которые вызвали затруднение.</a:t>
            </a:r>
          </a:p>
          <a:p>
            <a:pPr marL="342900" indent="-342900">
              <a:buFont typeface="Wingdings" pitchFamily="2" charset="2"/>
              <a:buChar char="Ø"/>
              <a:defRPr/>
            </a:pPr>
            <a:endParaRPr lang="ru-RU" sz="2400" dirty="0">
              <a:solidFill>
                <a:srgbClr val="0066CC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6388" y="271463"/>
            <a:ext cx="8589962" cy="634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4925" y="44450"/>
            <a:ext cx="9075738" cy="6861175"/>
            <a:chOff x="6" y="1"/>
            <a:chExt cx="5717" cy="4322"/>
          </a:xfrm>
        </p:grpSpPr>
        <p:sp>
          <p:nvSpPr>
            <p:cNvPr id="33800" name="Rectangle 4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33801" name="Rectangle 5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sp>
        <p:nvSpPr>
          <p:cNvPr id="33796" name="Text Box 3"/>
          <p:cNvSpPr txBox="1">
            <a:spLocks noChangeArrowheads="1"/>
          </p:cNvSpPr>
          <p:nvPr/>
        </p:nvSpPr>
        <p:spPr bwMode="auto">
          <a:xfrm>
            <a:off x="473075" y="455613"/>
            <a:ext cx="8229600" cy="908050"/>
          </a:xfrm>
          <a:prstGeom prst="rect">
            <a:avLst/>
          </a:prstGeom>
          <a:noFill/>
          <a:ln w="28575" cap="sq">
            <a:solidFill>
              <a:srgbClr val="6699FF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400" b="1" i="1">
                <a:solidFill>
                  <a:srgbClr val="E80000"/>
                </a:solidFill>
                <a:latin typeface="Arial" charset="0"/>
              </a:rPr>
              <a:t>6. Самостоятельная работа с самопроверкой по</a:t>
            </a:r>
          </a:p>
          <a:p>
            <a:r>
              <a:rPr lang="ru-RU" sz="2400" b="1" i="1">
                <a:solidFill>
                  <a:srgbClr val="E80000"/>
                </a:solidFill>
                <a:latin typeface="Arial" charset="0"/>
              </a:rPr>
              <a:t>    эталону</a:t>
            </a:r>
            <a:endParaRPr lang="ru-RU" sz="2400" i="1">
              <a:latin typeface="Arial" charset="0"/>
            </a:endParaRPr>
          </a:p>
        </p:txBody>
      </p:sp>
      <p:sp>
        <p:nvSpPr>
          <p:cNvPr id="33797" name="Text Box 4"/>
          <p:cNvSpPr txBox="1">
            <a:spLocks noChangeArrowheads="1"/>
          </p:cNvSpPr>
          <p:nvPr/>
        </p:nvSpPr>
        <p:spPr bwMode="auto">
          <a:xfrm>
            <a:off x="487363" y="1484313"/>
            <a:ext cx="8229600" cy="1108075"/>
          </a:xfrm>
          <a:prstGeom prst="rect">
            <a:avLst/>
          </a:prstGeom>
          <a:solidFill>
            <a:srgbClr val="FFFFE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100000"/>
              </a:spcBef>
            </a:pPr>
            <a:r>
              <a:rPr lang="ru-RU" sz="2000" b="1">
                <a:latin typeface="Arial" charset="0"/>
              </a:rPr>
              <a:t>Цель этапа:</a:t>
            </a:r>
            <a:endParaRPr lang="ru-RU" sz="2000">
              <a:latin typeface="Arial" charset="0"/>
            </a:endParaRPr>
          </a:p>
          <a:p>
            <a:pPr>
              <a:spcBef>
                <a:spcPct val="30000"/>
              </a:spcBef>
            </a:pPr>
            <a:r>
              <a:rPr lang="ru-RU" sz="2000">
                <a:latin typeface="Arial" charset="0"/>
              </a:rPr>
              <a:t>Самопроверка усвоения способов действий, вызвавших затруднения, индивидуальная рефлексия достижения цели.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79438" y="3573463"/>
            <a:ext cx="7993062" cy="25923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>
              <a:buFont typeface="Wingdings" pitchFamily="2" charset="2"/>
              <a:buChar char="Ø"/>
              <a:defRPr/>
            </a:pPr>
            <a:r>
              <a:rPr lang="ru-RU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Организовать деятельность учащихся допустивших ошибки.</a:t>
            </a:r>
          </a:p>
          <a:p>
            <a:pPr marL="342900" indent="-342900"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ru-RU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Организовать самопроверку учащимися дополнительных заданий.</a:t>
            </a:r>
          </a:p>
          <a:p>
            <a:pPr marL="342900" indent="-342900">
              <a:buFont typeface="Wingdings" pitchFamily="2" charset="2"/>
              <a:buChar char="Ø"/>
              <a:defRPr/>
            </a:pPr>
            <a:endParaRPr lang="ru-RU" sz="2400" dirty="0">
              <a:solidFill>
                <a:srgbClr val="0066CC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4925" y="44450"/>
            <a:ext cx="9075738" cy="6861175"/>
            <a:chOff x="6" y="1"/>
            <a:chExt cx="5717" cy="4322"/>
          </a:xfrm>
        </p:grpSpPr>
        <p:sp>
          <p:nvSpPr>
            <p:cNvPr id="34823" name="Rectangle 4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34824" name="Rectangle 5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473075" y="455613"/>
            <a:ext cx="8229600" cy="831850"/>
          </a:xfrm>
          <a:prstGeom prst="rect">
            <a:avLst/>
          </a:prstGeom>
          <a:noFill/>
          <a:ln w="28575" cap="sq">
            <a:solidFill>
              <a:srgbClr val="6699FF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400" b="1" i="1">
                <a:solidFill>
                  <a:srgbClr val="E80000"/>
                </a:solidFill>
                <a:latin typeface="Arial" charset="0"/>
              </a:rPr>
              <a:t>7. Повторение и решение задач творческого уровня </a:t>
            </a:r>
            <a:endParaRPr lang="ru-RU" sz="2400" i="1">
              <a:latin typeface="Arial" charset="0"/>
            </a:endParaRPr>
          </a:p>
        </p:txBody>
      </p:sp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487363" y="1484313"/>
            <a:ext cx="8229600" cy="1108075"/>
          </a:xfrm>
          <a:prstGeom prst="rect">
            <a:avLst/>
          </a:prstGeom>
          <a:solidFill>
            <a:srgbClr val="FFFFE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100000"/>
              </a:spcBef>
            </a:pPr>
            <a:r>
              <a:rPr lang="ru-RU" sz="2000" b="1">
                <a:latin typeface="Arial" charset="0"/>
              </a:rPr>
              <a:t>Цель этапа:</a:t>
            </a:r>
            <a:endParaRPr lang="ru-RU" sz="2000">
              <a:latin typeface="Arial" charset="0"/>
            </a:endParaRPr>
          </a:p>
          <a:p>
            <a:pPr>
              <a:spcBef>
                <a:spcPct val="30000"/>
              </a:spcBef>
            </a:pPr>
            <a:r>
              <a:rPr lang="ru-RU" sz="2000">
                <a:latin typeface="Arial" charset="0"/>
              </a:rPr>
              <a:t>Применение изученных знаний при решении задач творческого уровня и подготовка к изучению следующих разделов курса.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79438" y="3573463"/>
            <a:ext cx="7993062" cy="29781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>
              <a:buFont typeface="Wingdings" pitchFamily="2" charset="2"/>
              <a:buChar char="Ø"/>
              <a:defRPr/>
            </a:pPr>
            <a:r>
              <a:rPr lang="ru-RU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Организовать выполнение заданий, в которых требуется применить изучение знания при решении задач творческого уровня.</a:t>
            </a:r>
          </a:p>
          <a:p>
            <a:pPr marL="342900" indent="-342900"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ru-RU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Организовать выполнение заданий на подготовку к изучению следующих тем.</a:t>
            </a:r>
          </a:p>
          <a:p>
            <a:pPr marL="342900" indent="-342900">
              <a:buFont typeface="Wingdings" pitchFamily="2" charset="2"/>
              <a:buChar char="Ø"/>
              <a:defRPr/>
            </a:pPr>
            <a:endParaRPr lang="ru-RU" sz="2400" dirty="0">
              <a:solidFill>
                <a:srgbClr val="0066CC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>
            <a:grpSpLocks/>
          </p:cNvGrpSpPr>
          <p:nvPr/>
        </p:nvGrpSpPr>
        <p:grpSpPr bwMode="auto">
          <a:xfrm>
            <a:off x="34925" y="44450"/>
            <a:ext cx="9075738" cy="6861175"/>
            <a:chOff x="6" y="1"/>
            <a:chExt cx="5717" cy="4322"/>
          </a:xfrm>
        </p:grpSpPr>
        <p:sp>
          <p:nvSpPr>
            <p:cNvPr id="35847" name="Rectangle 4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  <p:sp>
          <p:nvSpPr>
            <p:cNvPr id="35848" name="Rectangle 5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sz="1800">
                <a:latin typeface="Arial" charset="0"/>
              </a:endParaRPr>
            </a:p>
          </p:txBody>
        </p:sp>
      </p:grpSp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473075" y="455613"/>
            <a:ext cx="8229600" cy="831850"/>
          </a:xfrm>
          <a:prstGeom prst="rect">
            <a:avLst/>
          </a:prstGeom>
          <a:noFill/>
          <a:ln w="28575" cap="sq">
            <a:solidFill>
              <a:srgbClr val="6699FF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400" b="1" i="1">
                <a:solidFill>
                  <a:srgbClr val="E80000"/>
                </a:solidFill>
                <a:latin typeface="Arial" charset="0"/>
              </a:rPr>
              <a:t>8. Рефлексия контрольно-коррекционной деятельности  </a:t>
            </a:r>
            <a:endParaRPr lang="ru-RU" sz="2400" i="1">
              <a:latin typeface="Arial" charset="0"/>
            </a:endParaRPr>
          </a:p>
        </p:txBody>
      </p:sp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495300" y="1304925"/>
            <a:ext cx="8229600" cy="1416050"/>
          </a:xfrm>
          <a:prstGeom prst="rect">
            <a:avLst/>
          </a:prstGeom>
          <a:solidFill>
            <a:srgbClr val="FFFFE1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100000"/>
              </a:spcBef>
            </a:pPr>
            <a:r>
              <a:rPr lang="ru-RU" sz="2000" b="1">
                <a:latin typeface="Arial" charset="0"/>
              </a:rPr>
              <a:t>Цель этапа:</a:t>
            </a:r>
            <a:endParaRPr lang="ru-RU" sz="2000">
              <a:latin typeface="Arial" charset="0"/>
            </a:endParaRPr>
          </a:p>
          <a:p>
            <a:pPr>
              <a:spcBef>
                <a:spcPct val="30000"/>
              </a:spcBef>
            </a:pPr>
            <a:r>
              <a:rPr lang="ru-RU" sz="2000">
                <a:latin typeface="Arial" charset="0"/>
              </a:rPr>
              <a:t>Самооценка результатов контрольно-коррекционной деятельности, осознание метода преодоления затруднений в деятельности и механизма контрольно-коррекционной деятельности.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647700" y="3644900"/>
            <a:ext cx="7850188" cy="28797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>
              <a:buFont typeface="Wingdings" pitchFamily="2" charset="2"/>
              <a:buChar char="Ø"/>
              <a:defRPr/>
            </a:pPr>
            <a:r>
              <a:rPr lang="ru-RU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Организовать проговаривание механизма деятельности по контролю.</a:t>
            </a:r>
          </a:p>
          <a:p>
            <a:pPr marL="342900" indent="-342900">
              <a:buFont typeface="Wingdings" pitchFamily="2" charset="2"/>
              <a:buChar char="Ø"/>
              <a:defRPr/>
            </a:pPr>
            <a:r>
              <a:rPr lang="ru-RU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Организовать оценивание полученных результатов собственной деятельности.</a:t>
            </a:r>
          </a:p>
          <a:p>
            <a:pPr marL="342900" indent="-342900">
              <a:buFont typeface="Wingdings" pitchFamily="2" charset="2"/>
              <a:buChar char="Ø"/>
              <a:defRPr/>
            </a:pPr>
            <a:r>
              <a:rPr lang="ru-RU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Организовать определение домашнего задания с элементами выбора, творчества.</a:t>
            </a:r>
          </a:p>
          <a:p>
            <a:pPr marL="342900" indent="-342900">
              <a:buFont typeface="Wingdings" pitchFamily="2" charset="2"/>
              <a:buChar char="Ø"/>
              <a:defRPr/>
            </a:pPr>
            <a:r>
              <a:rPr lang="ru-RU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Организовать фиксацию цели последующей деятельности.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Documents and Settings\1\Рабочий стол\картинки радуга\rainbowfou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33600" y="990600"/>
            <a:ext cx="4951864" cy="43187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1414463" y="381000"/>
            <a:ext cx="6967537" cy="56324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Поможем нашим ученикам </a:t>
            </a:r>
          </a:p>
          <a:p>
            <a:pPr>
              <a:defRPr/>
            </a:pPr>
            <a:r>
              <a:rPr lang="ru-RU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>
              <a:defRPr/>
            </a:pPr>
            <a:endParaRPr lang="ru-RU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endParaRPr lang="ru-RU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endParaRPr lang="ru-RU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endParaRPr lang="ru-RU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endParaRPr lang="ru-RU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endParaRPr lang="ru-RU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endParaRPr lang="ru-RU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ru-RU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обходиться без нашей помощи!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ЕБИНАР_22.12.2011_1">
  <a:themeElements>
    <a:clrScheme name="Оформление по умолчанию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ВЕБИНАР_22.12.2011_1</Template>
  <TotalTime>292</TotalTime>
  <Words>3751</Words>
  <Application>Microsoft Office PowerPoint</Application>
  <PresentationFormat>Экран (4:3)</PresentationFormat>
  <Paragraphs>822</Paragraphs>
  <Slides>89</Slides>
  <Notes>21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89</vt:i4>
      </vt:variant>
    </vt:vector>
  </HeadingPairs>
  <TitlesOfParts>
    <vt:vector size="90" baseType="lpstr">
      <vt:lpstr>ВЕБИНАР_22.12.2011_1</vt:lpstr>
      <vt:lpstr>Презентация PowerPoint</vt:lpstr>
      <vt:lpstr>Деятельностный метод -</vt:lpstr>
      <vt:lpstr>Презентация PowerPoint</vt:lpstr>
      <vt:lpstr>Презентация PowerPoint</vt:lpstr>
      <vt:lpstr>Презентация PowerPoint</vt:lpstr>
      <vt:lpstr>Презентация PowerPoint</vt:lpstr>
      <vt:lpstr>Критерии результативности урока</vt:lpstr>
      <vt:lpstr>Критерии результативности урока</vt:lpstr>
      <vt:lpstr>Презентация PowerPoint</vt:lpstr>
      <vt:lpstr>ЧТО ТАКОЕ «учебник нового поколения»?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ТДМ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ТДМ</vt:lpstr>
      <vt:lpstr>Презентация PowerPoint</vt:lpstr>
      <vt:lpstr>Презентация PowerPoint</vt:lpstr>
      <vt:lpstr>Презентация PowerPoint</vt:lpstr>
      <vt:lpstr>Презентация PowerPoint</vt:lpstr>
      <vt:lpstr>Подробный образец: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5. Обобщение затруднений во внешней речи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Этапы урока общеметодологической направленности:</vt:lpstr>
      <vt:lpstr>На уроках общеметодологической направленности целесообразно использовать: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УРОК РАЗВИВАЮЩЕГО КОНТРОЛЯ      ПРЕДПОЛАГАЕТ ДВА ЭТАПА:</vt:lpstr>
      <vt:lpstr>Формы организации уроков развивающего контроля: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Service</dc:creator>
  <cp:lastModifiedBy>Storm_computer</cp:lastModifiedBy>
  <cp:revision>32</cp:revision>
  <dcterms:created xsi:type="dcterms:W3CDTF">2012-10-15T16:42:43Z</dcterms:created>
  <dcterms:modified xsi:type="dcterms:W3CDTF">2013-03-29T16:00:20Z</dcterms:modified>
</cp:coreProperties>
</file>